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Lst>
  <p:sldSz cy="6858000" cx="12192000"/>
  <p:notesSz cx="6858000" cy="9144000"/>
  <p:embeddedFontLst>
    <p:embeddedFont>
      <p:font typeface="Helvetica Neue"/>
      <p:regular r:id="rId106"/>
      <p:bold r:id="rId107"/>
      <p:italic r:id="rId108"/>
      <p:boldItalic r:id="rId10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0" roundtripDataSignature="AMtx7miAxWZy+POx2o7YiGHmhTqQW3TL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58BA230-9C34-4B55-8A6E-AF84B05AD4C9}">
  <a:tblStyle styleId="{A58BA230-9C34-4B55-8A6E-AF84B05AD4C9}"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HelveticaNeue-bold.fntdata"/><Relationship Id="rId106" Type="http://schemas.openxmlformats.org/officeDocument/2006/relationships/font" Target="fonts/HelveticaNeue-regular.fntdata"/><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font" Target="fonts/HelveticaNeue-boldItalic.fntdata"/><Relationship Id="rId108" Type="http://schemas.openxmlformats.org/officeDocument/2006/relationships/font" Target="fonts/HelveticaNeue-italic.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110" Type="http://customschemas.google.com/relationships/presentationmetadata" Target="metadata"/><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rojects.propublica.org/nonprofits/organizations/160743140/202631329339300713/full"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verywellhealth.com/health-insurance-deductible-what-it-is-how-it-works-1738655" TargetMode="Externa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verywellhealth.com/health-insurance-deductible-what-it-is-how-it-works-1738655" TargetMode="Externa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verywellhealth.com/what-is-self-insured-health-insurance-and-how-is-it-regulated-4688567" TargetMode="External"/><Relationship Id="rId3" Type="http://schemas.openxmlformats.org/officeDocument/2006/relationships/hyperlink" Target="https://www.cms.gov/marketplace/private-health-insurance/medical-loss-ratio" TargetMode="Externa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dicare.org/articles/how-does-medicare-work-with-employer-insurance/" TargetMode="Externa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h47091f0cda361de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8" name="Google Shape;98;h47091f0cda361de0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h47091f0cda361de0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h47091f0cda361de0_0_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5" name="Google Shape;105;h47091f0cda361de0_0_9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h47091f0cda361de0_0_9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AAUP was founded in 1915 in NYC to defend academic freedom in higher ed.</a:t>
            </a:r>
            <a:endParaRPr/>
          </a:p>
          <a:p>
            <a:pPr indent="0" lvl="0" marL="0" rtl="0" algn="l">
              <a:spcBef>
                <a:spcPts val="0"/>
              </a:spcBef>
              <a:spcAft>
                <a:spcPts val="0"/>
              </a:spcAft>
              <a:buNone/>
            </a:pPr>
            <a:r>
              <a:rPr lang="en-US"/>
              <a:t>"The RIT AAUP Chapter was formed over 20 years ago and has been through multiple lapses and revivals." This latest revival being last year.</a:t>
            </a:r>
            <a:endParaRPr/>
          </a:p>
          <a:p>
            <a:pPr indent="0" lvl="0" marL="0" rtl="0" algn="l">
              <a:spcBef>
                <a:spcPts val="0"/>
              </a:spcBef>
              <a:spcAft>
                <a:spcPts val="0"/>
              </a:spcAft>
              <a:buNone/>
            </a:pPr>
            <a:r>
              <a:rPr lang="en-US"/>
              <a:t>We regularly communicate and collaborate with the Faculty Senate, but are independent from RIT administration</a:t>
            </a:r>
            <a:endParaRPr/>
          </a:p>
        </p:txBody>
      </p:sp>
      <p:sp>
        <p:nvSpPr>
          <p:cNvPr id="146" name="Google Shape;14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47091f0cda361de0_0_1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8" name="Google Shape;188;h47091f0cda361de0_0_1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h47091f0cda361de0_0_1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h47091f0cda361de0_0_1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5" name="Google Shape;195;h47091f0cda361de0_0_1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h47091f0cda361de0_0_1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47091f0cda361de0_0_1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5" name="Google Shape;205;h47091f0cda361de0_0_13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h47091f0cda361de0_0_13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h47091f0cda361de0_0_1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7" name="Google Shape;217;h47091f0cda361de0_0_1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h47091f0cda361de0_0_15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h47091f0cda361de0_0_1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8" name="Google Shape;268;h47091f0cda361de0_0_14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h47091f0cda361de0_0_14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h47091f0cda361de0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6" name="Google Shape;346;h47091f0cda361de0_0_1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h47091f0cda361de0_0_16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1800"/>
              <a:buNone/>
            </a:pPr>
            <a:r>
              <a:rPr lang="en-US" sz="1400" u="sng">
                <a:solidFill>
                  <a:schemeClr val="hlink"/>
                </a:solidFill>
                <a:latin typeface="Georgia"/>
                <a:ea typeface="Georgia"/>
                <a:cs typeface="Georgia"/>
                <a:sym typeface="Georgia"/>
                <a:hlinkClick r:id="rId2"/>
              </a:rPr>
              <a:t>https://projects.propublica.org/nonprofits/organizations/160743140/202631329339300713/full</a:t>
            </a:r>
            <a:endParaRPr sz="1400">
              <a:solidFill>
                <a:srgbClr val="3A3838"/>
              </a:solidFill>
            </a:endParaRPr>
          </a:p>
          <a:p>
            <a:pPr indent="0" lvl="0" marL="0" rtl="0" algn="l">
              <a:lnSpc>
                <a:spcPct val="90000"/>
              </a:lnSpc>
              <a:spcBef>
                <a:spcPts val="1000"/>
              </a:spcBef>
              <a:spcAft>
                <a:spcPts val="0"/>
              </a:spcAft>
              <a:buSzPts val="1800"/>
              <a:buNone/>
            </a:pPr>
            <a:r>
              <a:t/>
            </a:r>
            <a:endParaRPr sz="1400">
              <a:solidFill>
                <a:srgbClr val="3A3838"/>
              </a:solidFill>
            </a:endParaRPr>
          </a:p>
        </p:txBody>
      </p:sp>
      <p:sp>
        <p:nvSpPr>
          <p:cNvPr id="387" name="Google Shape;387;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h47091f0cda361de0_0_1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56" name="Google Shape;456;h47091f0cda361de0_0_16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h47091f0cda361de0_0_16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8" name="Google Shape;528;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9" name="Google Shape;53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0" name="Google Shape;550;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1" name="Google Shape;551;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1" name="Google Shape;571;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2" name="Google Shape;582;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3" name="Google Shape;583;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3" name="Google Shape;593;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5" name="Google Shape;605;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5" name="Google Shape;625;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6" name="Google Shape;626;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6" name="Google Shape;636;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7" name="Google Shape;637;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 name="Google Shape;647;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8" name="Google Shape;648;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8" name="Google Shape;658;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9" name="Google Shape;659;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9" name="Google Shape;669;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0" name="Google Shape;670;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0" name="Google Shape;680;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1" name="Google Shape;691;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2" name="Google Shape;692;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2" name="Google Shape;702;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3" name="Google Shape;703;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h47091f0cda361de0_0_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3" name="Google Shape;713;h47091f0cda361de0_0_17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4" name="Google Shape;714;h47091f0cda361de0_0_17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0" name="Google Shape;720;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1" name="Google Shape;721;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1" name="Google Shape;73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1" name="Google Shape;741;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h47091f0cda361de0_0_18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h47091f0cda361de0_0_1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h47091f0cda361de0_0_1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8" name="Google Shape;758;h47091f0cda361de0_0_1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9" name="Google Shape;759;h47091f0cda361de0_0_19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h47091f0cda361de0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9" name="Google Shape;769;h47091f0cda361de0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0" name="Google Shape;770;h47091f0cda361de0_0_2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h47091f0cda361de0_0_2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0" name="Google Shape;780;h47091f0cda361de0_0_2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1" name="Google Shape;781;h47091f0cda361de0_0_2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h47091f0cda361de0_0_2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91" name="Google Shape;791;h47091f0cda361de0_0_2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https://www.verywellhealth.com/health-insurance-deductible-what-it-is-how-it-works-1738655</a:t>
            </a:r>
            <a:endParaRPr/>
          </a:p>
          <a:p>
            <a:pPr indent="0" lvl="0" marL="0" rtl="0" algn="l">
              <a:spcBef>
                <a:spcPts val="0"/>
              </a:spcBef>
              <a:spcAft>
                <a:spcPts val="0"/>
              </a:spcAft>
              <a:buNone/>
            </a:pPr>
            <a:r>
              <a:t/>
            </a:r>
            <a:endParaRPr/>
          </a:p>
        </p:txBody>
      </p:sp>
      <p:sp>
        <p:nvSpPr>
          <p:cNvPr id="792" name="Google Shape;792;h47091f0cda361de0_0_2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h47091f0cda361de0_0_2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98" name="Google Shape;798;h47091f0cda361de0_0_2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https://www.verywellhealth.com/health-insurance-deductible-what-it-is-how-it-works-1738655</a:t>
            </a:r>
            <a:endParaRPr/>
          </a:p>
          <a:p>
            <a:pPr indent="0" lvl="0" marL="0" rtl="0" algn="l">
              <a:spcBef>
                <a:spcPts val="0"/>
              </a:spcBef>
              <a:spcAft>
                <a:spcPts val="0"/>
              </a:spcAft>
              <a:buNone/>
            </a:pPr>
            <a:r>
              <a:t/>
            </a:r>
            <a:endParaRPr/>
          </a:p>
        </p:txBody>
      </p:sp>
      <p:sp>
        <p:nvSpPr>
          <p:cNvPr id="799" name="Google Shape;799;h47091f0cda361de0_0_22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h47091f0cda361de0_0_2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05" name="Google Shape;805;h47091f0cda361de0_0_2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6" name="Google Shape;806;h47091f0cda361de0_0_23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h47091f0cda361de0_0_2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12" name="Google Shape;812;h47091f0cda361de0_0_23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3" name="Google Shape;813;h47091f0cda361de0_0_23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h47091f0cda361de0_0_2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19" name="Google Shape;819;h47091f0cda361de0_0_2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0" name="Google Shape;820;h47091f0cda361de0_0_2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h47091f0cda361de0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h47091f0cda361de0_0_2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h47091f0cda361de0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h47091f0cda361de0_0_2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h47091f0cda361de0_0_2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43" name="Google Shape;843;h47091f0cda361de0_0_26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4" name="Google Shape;844;h47091f0cda361de0_0_26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h47091f0cda361de0_0_2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50" name="Google Shape;850;h47091f0cda361de0_0_27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https://www.verywellhealth.com/what-is-self-insured-health-insurance-and-how-is-it-regulated-4688567</a:t>
            </a:r>
            <a:endParaRPr/>
          </a:p>
          <a:p>
            <a:pPr indent="0" lvl="0" marL="0" rtl="0" algn="l">
              <a:spcBef>
                <a:spcPts val="0"/>
              </a:spcBef>
              <a:spcAft>
                <a:spcPts val="0"/>
              </a:spcAft>
              <a:buNone/>
            </a:pPr>
            <a:r>
              <a:rPr lang="en-US" u="sng">
                <a:solidFill>
                  <a:schemeClr val="hlink"/>
                </a:solidFill>
                <a:hlinkClick r:id="rId3"/>
              </a:rPr>
              <a:t>https://www.cms.gov/marketplace/private-health-insurance/medical-loss-ratio</a:t>
            </a:r>
            <a:endParaRPr/>
          </a:p>
          <a:p>
            <a:pPr indent="0" lvl="0" marL="0" rtl="0" algn="l">
              <a:spcBef>
                <a:spcPts val="0"/>
              </a:spcBef>
              <a:spcAft>
                <a:spcPts val="0"/>
              </a:spcAft>
              <a:buNone/>
            </a:pPr>
            <a:r>
              <a:t/>
            </a:r>
            <a:endParaRPr/>
          </a:p>
        </p:txBody>
      </p:sp>
      <p:sp>
        <p:nvSpPr>
          <p:cNvPr id="851" name="Google Shape;851;h47091f0cda361de0_0_27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h47091f0cda361de0_0_2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57" name="Google Shape;857;h47091f0cda361de0_0_27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https://www.medicare.org/articles/how-does-medicare-work-with-employer-insurance/</a:t>
            </a:r>
            <a:endParaRPr/>
          </a:p>
          <a:p>
            <a:pPr indent="0" lvl="0" marL="0" rtl="0" algn="l">
              <a:spcBef>
                <a:spcPts val="0"/>
              </a:spcBef>
              <a:spcAft>
                <a:spcPts val="0"/>
              </a:spcAft>
              <a:buNone/>
            </a:pPr>
            <a:r>
              <a:t/>
            </a:r>
            <a:endParaRPr/>
          </a:p>
        </p:txBody>
      </p:sp>
      <p:sp>
        <p:nvSpPr>
          <p:cNvPr id="858" name="Google Shape;858;h47091f0cda361de0_0_27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h47091f0cda361de0_0_2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64" name="Google Shape;864;h47091f0cda361de0_0_28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5" name="Google Shape;865;h47091f0cda361de0_0_28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h47091f0cda361de0_0_2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71" name="Google Shape;871;h47091f0cda361de0_0_28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2" name="Google Shape;872;h47091f0cda361de0_0_28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h47091f0cda361de0_0_2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78" name="Google Shape;878;h47091f0cda361de0_0_29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9" name="Google Shape;879;h47091f0cda361de0_0_29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h47091f0cda361de0_0_3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85" name="Google Shape;885;h47091f0cda361de0_0_30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6" name="Google Shape;886;h47091f0cda361de0_0_30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h47091f0cda361de0_0_3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92" name="Google Shape;892;h47091f0cda361de0_0_30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3" name="Google Shape;893;h47091f0cda361de0_0_30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h47091f0cda361de0_0_3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00" name="Google Shape;900;h47091f0cda361de0_0_3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1" name="Google Shape;901;h47091f0cda361de0_0_3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h47091f0cda361de0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h47091f0cda361de0_0_3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h47091f0cda361de0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h47091f0cda361de0_0_3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h47091f0cda361de0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h47091f0cda361de0_0_3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h47091f0cda361de0_0_3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31" name="Google Shape;931;h47091f0cda361de0_0_3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2" name="Google Shape;932;h47091f0cda361de0_0_34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8" name="Google Shape;938;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8" name="Google Shape;948;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9" name="Google Shape;959;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0" name="Google Shape;970;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2" name="Google Shape;982;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4" name="Google Shape;994;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6" name="Google Shape;1006;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8" name="Google Shape;1018;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0" name="Google Shape;1030;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2" name="Google Shape;1042;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4" name="Google Shape;1054;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6" name="Google Shape;1066;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7" name="Google Shape;1077;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h47091f0cda361de0_0_1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AE0940"/>
              </a:buClr>
              <a:buSzPts val="4000"/>
              <a:buFont typeface="Georgia"/>
              <a:buNone/>
              <a:defRPr sz="4000">
                <a:solidFill>
                  <a:srgbClr val="AE0940"/>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h47091f0cda361de0_0_1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rgbClr val="3A3838"/>
              </a:buClr>
              <a:buSzPts val="2800"/>
              <a:buChar char="•"/>
              <a:defRPr>
                <a:solidFill>
                  <a:srgbClr val="3A3838"/>
                </a:solidFill>
              </a:defRPr>
            </a:lvl1pPr>
            <a:lvl2pPr indent="-381000" lvl="1" marL="914400" algn="l">
              <a:lnSpc>
                <a:spcPct val="90000"/>
              </a:lnSpc>
              <a:spcBef>
                <a:spcPts val="500"/>
              </a:spcBef>
              <a:spcAft>
                <a:spcPts val="0"/>
              </a:spcAft>
              <a:buClr>
                <a:srgbClr val="3A3838"/>
              </a:buClr>
              <a:buSzPts val="2400"/>
              <a:buChar char="•"/>
              <a:defRPr>
                <a:solidFill>
                  <a:srgbClr val="3A3838"/>
                </a:solidFill>
              </a:defRPr>
            </a:lvl2pPr>
            <a:lvl3pPr indent="-355600" lvl="2" marL="1371600" algn="l">
              <a:lnSpc>
                <a:spcPct val="90000"/>
              </a:lnSpc>
              <a:spcBef>
                <a:spcPts val="500"/>
              </a:spcBef>
              <a:spcAft>
                <a:spcPts val="0"/>
              </a:spcAft>
              <a:buClr>
                <a:srgbClr val="3A3838"/>
              </a:buClr>
              <a:buSzPts val="2000"/>
              <a:buChar char="•"/>
              <a:defRPr>
                <a:solidFill>
                  <a:srgbClr val="3A3838"/>
                </a:solidFill>
              </a:defRPr>
            </a:lvl3pPr>
            <a:lvl4pPr indent="-342900" lvl="3" marL="1828800" algn="l">
              <a:lnSpc>
                <a:spcPct val="90000"/>
              </a:lnSpc>
              <a:spcBef>
                <a:spcPts val="500"/>
              </a:spcBef>
              <a:spcAft>
                <a:spcPts val="0"/>
              </a:spcAft>
              <a:buClr>
                <a:srgbClr val="3A3838"/>
              </a:buClr>
              <a:buSzPts val="1800"/>
              <a:buChar char="•"/>
              <a:defRPr>
                <a:solidFill>
                  <a:srgbClr val="3A3838"/>
                </a:solidFill>
              </a:defRPr>
            </a:lvl4pPr>
            <a:lvl5pPr indent="-342900" lvl="4" marL="2286000" algn="l">
              <a:lnSpc>
                <a:spcPct val="90000"/>
              </a:lnSpc>
              <a:spcBef>
                <a:spcPts val="500"/>
              </a:spcBef>
              <a:spcAft>
                <a:spcPts val="0"/>
              </a:spcAft>
              <a:buClr>
                <a:srgbClr val="3A3838"/>
              </a:buClr>
              <a:buSzPts val="1800"/>
              <a:buChar char="•"/>
              <a:defRPr>
                <a:solidFill>
                  <a:srgbClr val="3A3838"/>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h47091f0cda361de0_0_1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h47091f0cda361de0_0_1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h47091f0cda361de0_0_1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h47091f0cda361de0_0_12"/>
          <p:cNvSpPr/>
          <p:nvPr/>
        </p:nvSpPr>
        <p:spPr>
          <a:xfrm>
            <a:off x="6917635" y="5297073"/>
            <a:ext cx="5274300" cy="15720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 name="Google Shape;22;h47091f0cda361de0_0_12"/>
          <p:cNvSpPr/>
          <p:nvPr/>
        </p:nvSpPr>
        <p:spPr>
          <a:xfrm rot="-5400000">
            <a:off x="8685483" y="2019757"/>
            <a:ext cx="5535300" cy="14775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 name="Google Shape;23;h47091f0cda361de0_0_12"/>
          <p:cNvSpPr/>
          <p:nvPr/>
        </p:nvSpPr>
        <p:spPr>
          <a:xfrm flipH="1" rot="5400000">
            <a:off x="-2832000" y="2822673"/>
            <a:ext cx="6502200" cy="8382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 name="Google Shape;24;h47091f0cda361de0_0_12"/>
          <p:cNvSpPr/>
          <p:nvPr/>
        </p:nvSpPr>
        <p:spPr>
          <a:xfrm flipH="1">
            <a:off x="-26" y="6182139"/>
            <a:ext cx="7156200" cy="7122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h47091f0cda361de0_0_22"/>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AE0940"/>
              </a:buClr>
              <a:buSzPts val="6000"/>
              <a:buFont typeface="Georgia"/>
              <a:buNone/>
              <a:defRPr b="1" sz="6000">
                <a:solidFill>
                  <a:srgbClr val="AE0940"/>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h47091f0cda361de0_0_22"/>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rgbClr val="595959"/>
              </a:buClr>
              <a:buSzPts val="3200"/>
              <a:buNone/>
              <a:defRPr sz="3200">
                <a:solidFill>
                  <a:srgbClr val="595959"/>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 name="Google Shape;28;h47091f0cda361de0_0_2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h47091f0cda361de0_0_2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h47091f0cda361de0_0_2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1" name="Google Shape;31;h47091f0cda361de0_0_22"/>
          <p:cNvSpPr/>
          <p:nvPr/>
        </p:nvSpPr>
        <p:spPr>
          <a:xfrm>
            <a:off x="1524000" y="4480910"/>
            <a:ext cx="10668000" cy="23877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 name="Google Shape;32;h47091f0cda361de0_0_22"/>
          <p:cNvSpPr/>
          <p:nvPr/>
        </p:nvSpPr>
        <p:spPr>
          <a:xfrm rot="10800000">
            <a:off x="-84" y="118"/>
            <a:ext cx="7536000" cy="1477500"/>
          </a:xfrm>
          <a:prstGeom prst="triangle">
            <a:avLst>
              <a:gd fmla="val 99864"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h47091f0cda361de0_0_3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h47091f0cda361de0_0_3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h47091f0cda361de0_0_3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7" name="Google Shape;37;h47091f0cda361de0_0_30"/>
          <p:cNvSpPr/>
          <p:nvPr/>
        </p:nvSpPr>
        <p:spPr>
          <a:xfrm rot="10800000">
            <a:off x="819050" y="4562361"/>
            <a:ext cx="10541100" cy="15003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 name="Google Shape;38;h47091f0cda361de0_0_30"/>
          <p:cNvSpPr/>
          <p:nvPr/>
        </p:nvSpPr>
        <p:spPr>
          <a:xfrm>
            <a:off x="831850" y="3062287"/>
            <a:ext cx="10528200" cy="15003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 name="Google Shape;39;h47091f0cda361de0_0_30"/>
          <p:cNvSpPr txBox="1"/>
          <p:nvPr>
            <p:ph type="title"/>
          </p:nvPr>
        </p:nvSpPr>
        <p:spPr>
          <a:xfrm>
            <a:off x="831850" y="1709738"/>
            <a:ext cx="10515600" cy="2852700"/>
          </a:xfrm>
          <a:prstGeom prst="rect">
            <a:avLst/>
          </a:prstGeom>
          <a:solidFill>
            <a:srgbClr val="F37136"/>
          </a:solidFill>
          <a:ln cap="flat" cmpd="sng" w="9525">
            <a:solidFill>
              <a:srgbClr val="F37136"/>
            </a:solidFill>
            <a:prstDash val="solid"/>
            <a:round/>
            <a:headEnd len="sm" w="sm" type="none"/>
            <a:tailEnd len="sm" w="sm" type="none"/>
          </a:ln>
        </p:spPr>
        <p:txBody>
          <a:bodyPr anchorCtr="0" anchor="b" bIns="45700" lIns="91425" spcFirstLastPara="1" rIns="91425" wrap="square" tIns="45700">
            <a:normAutofit/>
          </a:bodyPr>
          <a:lstStyle>
            <a:lvl1pPr lvl="0" algn="r">
              <a:lnSpc>
                <a:spcPct val="90000"/>
              </a:lnSpc>
              <a:spcBef>
                <a:spcPts val="0"/>
              </a:spcBef>
              <a:spcAft>
                <a:spcPts val="0"/>
              </a:spcAft>
              <a:buClr>
                <a:srgbClr val="F2F2F2"/>
              </a:buClr>
              <a:buSzPts val="4500"/>
              <a:buFont typeface="Georgia"/>
              <a:buNone/>
              <a:defRPr sz="4500">
                <a:solidFill>
                  <a:srgbClr val="F2F2F2"/>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h47091f0cda361de0_0_30"/>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D9D9D9"/>
              </a:buClr>
              <a:buSzPts val="3600"/>
              <a:buNone/>
              <a:defRPr sz="3600">
                <a:solidFill>
                  <a:srgbClr val="D9D9D9"/>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h47091f0cda361de0_0_3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h47091f0cda361de0_0_38"/>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h47091f0cda361de0_0_38"/>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h47091f0cda361de0_0_38"/>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h47091f0cda361de0_0_38"/>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h47091f0cda361de0_0_3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 name="Shape 48"/>
        <p:cNvGrpSpPr/>
        <p:nvPr/>
      </p:nvGrpSpPr>
      <p:grpSpPr>
        <a:xfrm>
          <a:off x="0" y="0"/>
          <a:ext cx="0" cy="0"/>
          <a:chOff x="0" y="0"/>
          <a:chExt cx="0" cy="0"/>
        </a:xfrm>
      </p:grpSpPr>
      <p:sp>
        <p:nvSpPr>
          <p:cNvPr id="49" name="Google Shape;49;h47091f0cda361de0_0_45"/>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h47091f0cda361de0_0_45"/>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h47091f0cda361de0_0_45"/>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h47091f0cda361de0_0_45"/>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h47091f0cda361de0_0_45"/>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h47091f0cda361de0_0_4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h47091f0cda361de0_0_4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h47091f0cda361de0_0_4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h47091f0cda361de0_0_5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h47091f0cda361de0_0_5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h47091f0cda361de0_0_5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h47091f0cda361de0_0_5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h47091f0cda361de0_0_5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h47091f0cda361de0_0_5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h47091f0cda361de0_0_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h47091f0cda361de0_0_63"/>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h47091f0cda361de0_0_63"/>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 name="Google Shape;69;h47091f0cda361de0_0_63"/>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h47091f0cda361de0_0_6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h47091f0cda361de0_0_6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h47091f0cda361de0_0_6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3" name="Shape 73"/>
        <p:cNvGrpSpPr/>
        <p:nvPr/>
      </p:nvGrpSpPr>
      <p:grpSpPr>
        <a:xfrm>
          <a:off x="0" y="0"/>
          <a:ext cx="0" cy="0"/>
          <a:chOff x="0" y="0"/>
          <a:chExt cx="0" cy="0"/>
        </a:xfrm>
      </p:grpSpPr>
      <p:sp>
        <p:nvSpPr>
          <p:cNvPr id="74" name="Google Shape;74;h47091f0cda361de0_0_7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h47091f0cda361de0_0_70"/>
          <p:cNvSpPr/>
          <p:nvPr>
            <p:ph idx="2" type="pic"/>
          </p:nvPr>
        </p:nvSpPr>
        <p:spPr>
          <a:xfrm>
            <a:off x="5183188" y="987425"/>
            <a:ext cx="6172200" cy="4873500"/>
          </a:xfrm>
          <a:prstGeom prst="rect">
            <a:avLst/>
          </a:prstGeom>
          <a:noFill/>
          <a:ln>
            <a:noFill/>
          </a:ln>
        </p:spPr>
      </p:sp>
      <p:sp>
        <p:nvSpPr>
          <p:cNvPr id="76" name="Google Shape;76;h47091f0cda361de0_0_70"/>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 name="Google Shape;77;h47091f0cda361de0_0_7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h47091f0cda361de0_0_7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h47091f0cda361de0_0_7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h47091f0cda361de0_0_7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h47091f0cda361de0_0_77"/>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h47091f0cda361de0_0_7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h47091f0cda361de0_0_7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h47091f0cda361de0_0_7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6" name="Shape 86"/>
        <p:cNvGrpSpPr/>
        <p:nvPr/>
      </p:nvGrpSpPr>
      <p:grpSpPr>
        <a:xfrm>
          <a:off x="0" y="0"/>
          <a:ext cx="0" cy="0"/>
          <a:chOff x="0" y="0"/>
          <a:chExt cx="0" cy="0"/>
        </a:xfrm>
      </p:grpSpPr>
      <p:sp>
        <p:nvSpPr>
          <p:cNvPr id="87" name="Google Shape;87;h47091f0cda361de0_0_83"/>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h47091f0cda361de0_0_83"/>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h47091f0cda361de0_0_8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h47091f0cda361de0_0_8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h47091f0cda361de0_0_8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2" name="Shape 92"/>
        <p:cNvGrpSpPr/>
        <p:nvPr/>
      </p:nvGrpSpPr>
      <p:grpSpPr>
        <a:xfrm>
          <a:off x="0" y="0"/>
          <a:ext cx="0" cy="0"/>
          <a:chOff x="0" y="0"/>
          <a:chExt cx="0" cy="0"/>
        </a:xfrm>
      </p:grpSpPr>
      <p:sp>
        <p:nvSpPr>
          <p:cNvPr id="93" name="Google Shape;93;h47091f0cda361de0_0_89"/>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h47091f0cda361de0_0_89"/>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a:spcBef>
                <a:spcPts val="1000"/>
              </a:spcBef>
              <a:spcAft>
                <a:spcPts val="0"/>
              </a:spcAft>
              <a:buSzPts val="2800"/>
              <a:buChar char="•"/>
              <a:defRPr/>
            </a:lvl1pPr>
            <a:lvl2pPr indent="-381000" lvl="1" marL="914400">
              <a:spcBef>
                <a:spcPts val="500"/>
              </a:spcBef>
              <a:spcAft>
                <a:spcPts val="0"/>
              </a:spcAft>
              <a:buSzPts val="2400"/>
              <a:buChar char="•"/>
              <a:defRPr/>
            </a:lvl2pPr>
            <a:lvl3pPr indent="-355600" lvl="2" marL="1371600">
              <a:spcBef>
                <a:spcPts val="500"/>
              </a:spcBef>
              <a:spcAft>
                <a:spcPts val="0"/>
              </a:spcAft>
              <a:buSzPts val="2000"/>
              <a:buChar char="•"/>
              <a:defRPr/>
            </a:lvl3pPr>
            <a:lvl4pPr indent="-342900" lvl="3" marL="1828800">
              <a:spcBef>
                <a:spcPts val="500"/>
              </a:spcBef>
              <a:spcAft>
                <a:spcPts val="0"/>
              </a:spcAft>
              <a:buSzPts val="1800"/>
              <a:buChar char="•"/>
              <a:defRPr/>
            </a:lvl4pPr>
            <a:lvl5pPr indent="-342900" lvl="4" marL="2286000">
              <a:spcBef>
                <a:spcPts val="500"/>
              </a:spcBef>
              <a:spcAft>
                <a:spcPts val="0"/>
              </a:spcAft>
              <a:buSzPts val="1800"/>
              <a:buChar char="•"/>
              <a:defRPr/>
            </a:lvl5pPr>
            <a:lvl6pPr indent="-342900" lvl="5" marL="2743200">
              <a:spcBef>
                <a:spcPts val="500"/>
              </a:spcBef>
              <a:spcAft>
                <a:spcPts val="0"/>
              </a:spcAft>
              <a:buSzPts val="1800"/>
              <a:buChar char="•"/>
              <a:defRPr/>
            </a:lvl6pPr>
            <a:lvl7pPr indent="-342900" lvl="6" marL="3200400">
              <a:spcBef>
                <a:spcPts val="500"/>
              </a:spcBef>
              <a:spcAft>
                <a:spcPts val="0"/>
              </a:spcAft>
              <a:buSzPts val="1800"/>
              <a:buChar char="•"/>
              <a:defRPr/>
            </a:lvl7pPr>
            <a:lvl8pPr indent="-342900" lvl="7" marL="3657600">
              <a:spcBef>
                <a:spcPts val="500"/>
              </a:spcBef>
              <a:spcAft>
                <a:spcPts val="0"/>
              </a:spcAft>
              <a:buSzPts val="1800"/>
              <a:buChar char="•"/>
              <a:defRPr/>
            </a:lvl8pPr>
            <a:lvl9pPr indent="-342900" lvl="8" marL="4114800">
              <a:spcBef>
                <a:spcPts val="500"/>
              </a:spcBef>
              <a:spcAft>
                <a:spcPts val="0"/>
              </a:spcAft>
              <a:buSzPts val="1800"/>
              <a:buChar char="•"/>
              <a:defRPr/>
            </a:lvl9pPr>
          </a:lstStyle>
          <a:p/>
        </p:txBody>
      </p:sp>
      <p:sp>
        <p:nvSpPr>
          <p:cNvPr id="95" name="Google Shape;95;h47091f0cda361de0_0_89"/>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h47091f0cda361de0_0_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h47091f0cda361de0_0_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h47091f0cda361de0_0_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h47091f0cda361de0_0_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h47091f0cda361de0_0_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1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 Id="rId3" Type="http://schemas.openxmlformats.org/officeDocument/2006/relationships/image" Target="../media/image1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 Id="rId3" Type="http://schemas.openxmlformats.org/officeDocument/2006/relationships/image" Target="../media/image1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1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 Id="rId3" Type="http://schemas.openxmlformats.org/officeDocument/2006/relationships/image" Target="../media/image12.png"/><Relationship Id="rId4" Type="http://schemas.openxmlformats.org/officeDocument/2006/relationships/image" Target="../media/image1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 Id="rId3" Type="http://schemas.openxmlformats.org/officeDocument/2006/relationships/image" Target="../media/image14.png"/><Relationship Id="rId4" Type="http://schemas.openxmlformats.org/officeDocument/2006/relationships/image" Target="../media/image1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h47091f0cda361de0_0_0"/>
          <p:cNvSpPr txBox="1"/>
          <p:nvPr>
            <p:ph type="ctrTitle"/>
          </p:nvPr>
        </p:nvSpPr>
        <p:spPr>
          <a:xfrm>
            <a:off x="1524000" y="1122363"/>
            <a:ext cx="9144000" cy="2387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US"/>
              <a:t>Compensation at RIT</a:t>
            </a:r>
            <a:endParaRPr/>
          </a:p>
        </p:txBody>
      </p:sp>
      <p:sp>
        <p:nvSpPr>
          <p:cNvPr id="102" name="Google Shape;102;h47091f0cda361de0_0_0"/>
          <p:cNvSpPr txBox="1"/>
          <p:nvPr>
            <p:ph idx="1" type="subTitle"/>
          </p:nvPr>
        </p:nvSpPr>
        <p:spPr>
          <a:xfrm>
            <a:off x="1524000" y="3602038"/>
            <a:ext cx="9144000" cy="1655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A Workshop by the RIT AAUP Chapter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h47091f0cda361de0_0_93"/>
          <p:cNvSpPr txBox="1"/>
          <p:nvPr>
            <p:ph type="title"/>
          </p:nvPr>
        </p:nvSpPr>
        <p:spPr>
          <a:xfrm>
            <a:off x="831850" y="1709738"/>
            <a:ext cx="10515600" cy="28527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lang="en-US"/>
              <a:t>Faculty Governance Scale</a:t>
            </a:r>
            <a:endParaRPr/>
          </a:p>
        </p:txBody>
      </p:sp>
      <p:sp>
        <p:nvSpPr>
          <p:cNvPr id="109" name="Google Shape;109;h47091f0cda361de0_0_93"/>
          <p:cNvSpPr txBox="1"/>
          <p:nvPr>
            <p:ph idx="1" type="body"/>
          </p:nvPr>
        </p:nvSpPr>
        <p:spPr>
          <a:xfrm>
            <a:off x="831850" y="4589463"/>
            <a:ext cx="10515600" cy="1500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What score do you give RIT?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6" name="Google Shape;116;p2"/>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 name="Google Shape;117;p2"/>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8" name="Google Shape;118;p2"/>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2"/>
          <p:cNvSpPr txBox="1"/>
          <p:nvPr>
            <p:ph type="title"/>
          </p:nvPr>
        </p:nvSpPr>
        <p:spPr>
          <a:xfrm>
            <a:off x="838200" y="365126"/>
            <a:ext cx="8926902" cy="104623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400"/>
              <a:buFont typeface="Georgia"/>
              <a:buNone/>
            </a:pPr>
            <a:r>
              <a:rPr lang="en-US">
                <a:solidFill>
                  <a:srgbClr val="AE0940"/>
                </a:solidFill>
                <a:latin typeface="Georgia"/>
                <a:ea typeface="Georgia"/>
                <a:cs typeface="Georgia"/>
                <a:sym typeface="Georgia"/>
              </a:rPr>
              <a:t>Faculty Governance Scale - I</a:t>
            </a:r>
            <a:endParaRPr/>
          </a:p>
        </p:txBody>
      </p:sp>
      <p:sp>
        <p:nvSpPr>
          <p:cNvPr id="120" name="Google Shape;120;p2"/>
          <p:cNvSpPr txBox="1"/>
          <p:nvPr>
            <p:ph idx="1" type="body"/>
          </p:nvPr>
        </p:nvSpPr>
        <p:spPr>
          <a:xfrm>
            <a:off x="838200" y="1560927"/>
            <a:ext cx="10515600" cy="4853471"/>
          </a:xfrm>
          <a:prstGeom prst="rect">
            <a:avLst/>
          </a:prstGeom>
          <a:noFill/>
          <a:ln>
            <a:noFill/>
          </a:ln>
        </p:spPr>
        <p:txBody>
          <a:bodyPr anchorCtr="0" anchor="t" bIns="45700" lIns="91425" spcFirstLastPara="1" rIns="91425" wrap="square" tIns="45700">
            <a:noAutofit/>
          </a:bodyPr>
          <a:lstStyle/>
          <a:p>
            <a:pPr indent="-381000" lvl="0" marL="457200" rtl="0" algn="l">
              <a:lnSpc>
                <a:spcPct val="115000"/>
              </a:lnSpc>
              <a:spcBef>
                <a:spcPts val="500"/>
              </a:spcBef>
              <a:spcAft>
                <a:spcPts val="0"/>
              </a:spcAft>
              <a:buSzPts val="2400"/>
              <a:buFont typeface="Georgia"/>
              <a:buAutoNum type="arabicPeriod"/>
            </a:pPr>
            <a:r>
              <a:rPr lang="en-US" sz="2400">
                <a:latin typeface="Georgia"/>
                <a:ea typeface="Georgia"/>
                <a:cs typeface="Georgia"/>
                <a:sym typeface="Georgia"/>
              </a:rPr>
              <a:t>The Administration understands and respects the principle of academic freedom.</a:t>
            </a:r>
            <a:endParaRPr sz="2400">
              <a:latin typeface="Georgia"/>
              <a:ea typeface="Georgia"/>
              <a:cs typeface="Georgia"/>
              <a:sym typeface="Georgia"/>
            </a:endParaRPr>
          </a:p>
          <a:p>
            <a:pPr indent="-381000" lvl="0" marL="457200" rtl="0" algn="l">
              <a:lnSpc>
                <a:spcPct val="115000"/>
              </a:lnSpc>
              <a:spcBef>
                <a:spcPts val="0"/>
              </a:spcBef>
              <a:spcAft>
                <a:spcPts val="0"/>
              </a:spcAft>
              <a:buSzPts val="2400"/>
              <a:buFont typeface="Georgia"/>
              <a:buAutoNum type="arabicPeriod"/>
            </a:pPr>
            <a:r>
              <a:rPr lang="en-US" sz="2400">
                <a:latin typeface="Georgia"/>
                <a:ea typeface="Georgia"/>
                <a:cs typeface="Georgia"/>
                <a:sym typeface="Georgia"/>
              </a:rPr>
              <a:t>Faculty have access to university financial data</a:t>
            </a:r>
            <a:endParaRPr sz="2400">
              <a:latin typeface="Georgia"/>
              <a:ea typeface="Georgia"/>
              <a:cs typeface="Georgia"/>
              <a:sym typeface="Georgia"/>
            </a:endParaRPr>
          </a:p>
          <a:p>
            <a:pPr indent="-381000" lvl="0" marL="457200" rtl="0" algn="l">
              <a:lnSpc>
                <a:spcPct val="115000"/>
              </a:lnSpc>
              <a:spcBef>
                <a:spcPts val="0"/>
              </a:spcBef>
              <a:spcAft>
                <a:spcPts val="0"/>
              </a:spcAft>
              <a:buSzPts val="2400"/>
              <a:buFont typeface="Georgia"/>
              <a:buAutoNum type="arabicPeriod"/>
            </a:pPr>
            <a:r>
              <a:rPr lang="en-US" sz="2400">
                <a:latin typeface="Georgia"/>
                <a:ea typeface="Georgia"/>
                <a:cs typeface="Georgia"/>
                <a:sym typeface="Georgia"/>
              </a:rPr>
              <a:t>Faculty exercise control over the curriculum</a:t>
            </a:r>
            <a:endParaRPr sz="2400">
              <a:latin typeface="Georgia"/>
              <a:ea typeface="Georgia"/>
              <a:cs typeface="Georgia"/>
              <a:sym typeface="Georgia"/>
            </a:endParaRPr>
          </a:p>
          <a:p>
            <a:pPr indent="-381000" lvl="0" marL="457200" rtl="0" algn="l">
              <a:lnSpc>
                <a:spcPct val="115000"/>
              </a:lnSpc>
              <a:spcBef>
                <a:spcPts val="0"/>
              </a:spcBef>
              <a:spcAft>
                <a:spcPts val="0"/>
              </a:spcAft>
              <a:buSzPts val="2400"/>
              <a:buFont typeface="Georgia"/>
              <a:buAutoNum type="arabicPeriod"/>
            </a:pPr>
            <a:r>
              <a:rPr lang="en-US" sz="2400">
                <a:latin typeface="Georgia"/>
                <a:ea typeface="Georgia"/>
                <a:cs typeface="Georgia"/>
                <a:sym typeface="Georgia"/>
              </a:rPr>
              <a:t>Faculty Senate (Assembly, or similar governance structure) participates in 	institutional decision-making</a:t>
            </a:r>
            <a:endParaRPr sz="2400">
              <a:latin typeface="Georgia"/>
              <a:ea typeface="Georgia"/>
              <a:cs typeface="Georgia"/>
              <a:sym typeface="Georgia"/>
            </a:endParaRPr>
          </a:p>
          <a:p>
            <a:pPr indent="-381000" lvl="0" marL="457200" rtl="0" algn="l">
              <a:lnSpc>
                <a:spcPct val="115000"/>
              </a:lnSpc>
              <a:spcBef>
                <a:spcPts val="0"/>
              </a:spcBef>
              <a:spcAft>
                <a:spcPts val="0"/>
              </a:spcAft>
              <a:buSzPts val="2400"/>
              <a:buFont typeface="Georgia"/>
              <a:buAutoNum type="arabicPeriod"/>
            </a:pPr>
            <a:r>
              <a:rPr lang="en-US" sz="2400">
                <a:latin typeface="Georgia"/>
                <a:ea typeface="Georgia"/>
                <a:cs typeface="Georgia"/>
                <a:sym typeface="Georgia"/>
              </a:rPr>
              <a:t>All faculty groups (tenure/tenure-track, full-time lecturer, adjunct, etc.) work together on governance-related issues</a:t>
            </a:r>
            <a:endParaRPr sz="2400">
              <a:latin typeface="Georgia"/>
              <a:ea typeface="Georgia"/>
              <a:cs typeface="Georgia"/>
              <a:sym typeface="Georgia"/>
            </a:endParaRPr>
          </a:p>
          <a:p>
            <a:pPr indent="-381000" lvl="0" marL="457200" rtl="0" algn="l">
              <a:lnSpc>
                <a:spcPct val="115000"/>
              </a:lnSpc>
              <a:spcBef>
                <a:spcPts val="0"/>
              </a:spcBef>
              <a:spcAft>
                <a:spcPts val="0"/>
              </a:spcAft>
              <a:buSzPts val="2400"/>
              <a:buFont typeface="Georgia"/>
              <a:buAutoNum type="arabicPeriod"/>
            </a:pPr>
            <a:r>
              <a:rPr lang="en-US" sz="2400">
                <a:latin typeface="Georgia"/>
                <a:ea typeface="Georgia"/>
                <a:cs typeface="Georgia"/>
                <a:sym typeface="Georgia"/>
              </a:rPr>
              <a:t>Faculty participate in presidential search/selection</a:t>
            </a:r>
            <a:endParaRPr sz="2400">
              <a:latin typeface="Georgia"/>
              <a:ea typeface="Georgia"/>
              <a:cs typeface="Georgia"/>
              <a:sym typeface="Georgia"/>
            </a:endParaRPr>
          </a:p>
          <a:p>
            <a:pPr indent="-381000" lvl="0" marL="457200" rtl="0" algn="l">
              <a:lnSpc>
                <a:spcPct val="115000"/>
              </a:lnSpc>
              <a:spcBef>
                <a:spcPts val="0"/>
              </a:spcBef>
              <a:spcAft>
                <a:spcPts val="0"/>
              </a:spcAft>
              <a:buSzPts val="2400"/>
              <a:buFont typeface="Georgia"/>
              <a:buAutoNum type="arabicPeriod"/>
            </a:pPr>
            <a:r>
              <a:rPr lang="en-US" sz="2400">
                <a:latin typeface="Georgia"/>
                <a:ea typeface="Georgia"/>
                <a:cs typeface="Georgia"/>
                <a:sym typeface="Georgia"/>
              </a:rPr>
              <a:t>Faculty participate in provost search/selection</a:t>
            </a:r>
            <a:endParaRPr sz="2400">
              <a:latin typeface="Georgia"/>
              <a:ea typeface="Georgia"/>
              <a:cs typeface="Georgia"/>
              <a:sym typeface="Georgi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4"/>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7" name="Google Shape;127;p4"/>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8" name="Google Shape;128;p4"/>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9" name="Google Shape;129;p4"/>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0" name="Google Shape;130;p4"/>
          <p:cNvSpPr txBox="1"/>
          <p:nvPr>
            <p:ph type="title"/>
          </p:nvPr>
        </p:nvSpPr>
        <p:spPr>
          <a:xfrm>
            <a:off x="838200" y="365126"/>
            <a:ext cx="8926902" cy="104623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400"/>
              <a:buFont typeface="Georgia"/>
              <a:buNone/>
            </a:pPr>
            <a:r>
              <a:rPr lang="en-US">
                <a:solidFill>
                  <a:srgbClr val="AE0940"/>
                </a:solidFill>
                <a:latin typeface="Georgia"/>
                <a:ea typeface="Georgia"/>
                <a:cs typeface="Georgia"/>
                <a:sym typeface="Georgia"/>
              </a:rPr>
              <a:t>Faculty Governance Scale - II</a:t>
            </a:r>
            <a:endParaRPr/>
          </a:p>
        </p:txBody>
      </p:sp>
      <p:sp>
        <p:nvSpPr>
          <p:cNvPr id="131" name="Google Shape;131;p4"/>
          <p:cNvSpPr txBox="1"/>
          <p:nvPr>
            <p:ph idx="1" type="body"/>
          </p:nvPr>
        </p:nvSpPr>
        <p:spPr>
          <a:xfrm>
            <a:off x="838200" y="1560927"/>
            <a:ext cx="10515600" cy="4853471"/>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2400">
                <a:latin typeface="Georgia"/>
                <a:ea typeface="Georgia"/>
                <a:cs typeface="Georgia"/>
                <a:sym typeface="Georgia"/>
              </a:rPr>
              <a:t>8.	</a:t>
            </a:r>
            <a:r>
              <a:rPr lang="en-US" sz="2400">
                <a:latin typeface="Georgia"/>
                <a:ea typeface="Georgia"/>
                <a:cs typeface="Georgia"/>
                <a:sym typeface="Georgia"/>
              </a:rPr>
              <a:t>Faculty participate in dean search/selection </a:t>
            </a:r>
            <a:endParaRPr sz="2400">
              <a:latin typeface="Georgia"/>
              <a:ea typeface="Georgia"/>
              <a:cs typeface="Georgia"/>
              <a:sym typeface="Georgia"/>
            </a:endParaRPr>
          </a:p>
          <a:p>
            <a:pPr indent="0" lvl="0" marL="0" rtl="0" algn="l">
              <a:lnSpc>
                <a:spcPct val="115000"/>
              </a:lnSpc>
              <a:spcBef>
                <a:spcPts val="0"/>
              </a:spcBef>
              <a:spcAft>
                <a:spcPts val="0"/>
              </a:spcAft>
              <a:buNone/>
            </a:pPr>
            <a:r>
              <a:rPr lang="en-US" sz="2400">
                <a:latin typeface="Georgia"/>
                <a:ea typeface="Georgia"/>
                <a:cs typeface="Georgia"/>
                <a:sym typeface="Georgia"/>
              </a:rPr>
              <a:t>9.	</a:t>
            </a:r>
            <a:r>
              <a:rPr lang="en-US" sz="2400">
                <a:latin typeface="Georgia"/>
                <a:ea typeface="Georgia"/>
                <a:cs typeface="Georgia"/>
                <a:sym typeface="Georgia"/>
              </a:rPr>
              <a:t>Faculty participate in department chair/head search/selection </a:t>
            </a:r>
            <a:endParaRPr sz="2400">
              <a:latin typeface="Georgia"/>
              <a:ea typeface="Georgia"/>
              <a:cs typeface="Georgia"/>
              <a:sym typeface="Georgia"/>
            </a:endParaRPr>
          </a:p>
          <a:p>
            <a:pPr indent="0" lvl="0" marL="0" rtl="0" algn="l">
              <a:lnSpc>
                <a:spcPct val="115000"/>
              </a:lnSpc>
              <a:spcBef>
                <a:spcPts val="1000"/>
              </a:spcBef>
              <a:spcAft>
                <a:spcPts val="0"/>
              </a:spcAft>
              <a:buNone/>
            </a:pPr>
            <a:r>
              <a:rPr lang="en-US" sz="2400">
                <a:latin typeface="Georgia"/>
                <a:ea typeface="Georgia"/>
                <a:cs typeface="Georgia"/>
                <a:sym typeface="Georgia"/>
              </a:rPr>
              <a:t>10.	There is a robust, even-handed faculty grievance policy </a:t>
            </a:r>
            <a:endParaRPr sz="2400">
              <a:latin typeface="Georgia"/>
              <a:ea typeface="Georgia"/>
              <a:cs typeface="Georgia"/>
              <a:sym typeface="Georgia"/>
            </a:endParaRPr>
          </a:p>
          <a:p>
            <a:pPr indent="0" lvl="0" marL="0" rtl="0" algn="l">
              <a:lnSpc>
                <a:spcPct val="115000"/>
              </a:lnSpc>
              <a:spcBef>
                <a:spcPts val="1000"/>
              </a:spcBef>
              <a:spcAft>
                <a:spcPts val="0"/>
              </a:spcAft>
              <a:buNone/>
            </a:pPr>
            <a:r>
              <a:rPr lang="en-US" sz="2400">
                <a:latin typeface="Georgia"/>
                <a:ea typeface="Georgia"/>
                <a:cs typeface="Georgia"/>
                <a:sym typeface="Georgia"/>
              </a:rPr>
              <a:t>11.	Faculty collaborate with staff in governance-related issues </a:t>
            </a:r>
            <a:endParaRPr sz="2400">
              <a:latin typeface="Georgia"/>
              <a:ea typeface="Georgia"/>
              <a:cs typeface="Georgia"/>
              <a:sym typeface="Georgia"/>
            </a:endParaRPr>
          </a:p>
          <a:p>
            <a:pPr indent="0" lvl="0" marL="0" rtl="0" algn="l">
              <a:lnSpc>
                <a:spcPct val="115000"/>
              </a:lnSpc>
              <a:spcBef>
                <a:spcPts val="1000"/>
              </a:spcBef>
              <a:spcAft>
                <a:spcPts val="0"/>
              </a:spcAft>
              <a:buNone/>
            </a:pPr>
            <a:r>
              <a:rPr lang="en-US" sz="2400">
                <a:latin typeface="Georgia"/>
                <a:ea typeface="Georgia"/>
                <a:cs typeface="Georgia"/>
                <a:sym typeface="Georgia"/>
              </a:rPr>
              <a:t>12.	Faculty collaborate with students in governance-related issues </a:t>
            </a:r>
            <a:endParaRPr sz="2400">
              <a:latin typeface="Georgia"/>
              <a:ea typeface="Georgia"/>
              <a:cs typeface="Georgia"/>
              <a:sym typeface="Georgia"/>
            </a:endParaRPr>
          </a:p>
          <a:p>
            <a:pPr indent="0" lvl="0" marL="0" rtl="0" algn="l">
              <a:lnSpc>
                <a:spcPct val="115000"/>
              </a:lnSpc>
              <a:spcBef>
                <a:spcPts val="1000"/>
              </a:spcBef>
              <a:spcAft>
                <a:spcPts val="0"/>
              </a:spcAft>
              <a:buNone/>
            </a:pPr>
            <a:r>
              <a:rPr lang="en-US" sz="2400">
                <a:latin typeface="Georgia"/>
                <a:ea typeface="Georgia"/>
                <a:cs typeface="Georgia"/>
                <a:sym typeface="Georgia"/>
              </a:rPr>
              <a:t>13.	Faculty have access to the Board of Trustees</a:t>
            </a:r>
            <a:endParaRPr sz="2400">
              <a:latin typeface="Georgia"/>
              <a:ea typeface="Georgia"/>
              <a:cs typeface="Georgia"/>
              <a:sym typeface="Georgi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6"/>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8" name="Google Shape;138;p6"/>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9" name="Google Shape;139;p6"/>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0" name="Google Shape;140;p6"/>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1" name="Google Shape;141;p6"/>
          <p:cNvSpPr txBox="1"/>
          <p:nvPr>
            <p:ph type="title"/>
          </p:nvPr>
        </p:nvSpPr>
        <p:spPr>
          <a:xfrm>
            <a:off x="838200" y="365126"/>
            <a:ext cx="8926902" cy="104623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400"/>
              <a:buFont typeface="Georgia"/>
              <a:buNone/>
            </a:pPr>
            <a:r>
              <a:rPr lang="en-US">
                <a:solidFill>
                  <a:srgbClr val="AE0940"/>
                </a:solidFill>
                <a:latin typeface="Georgia"/>
                <a:ea typeface="Georgia"/>
                <a:cs typeface="Georgia"/>
                <a:sym typeface="Georgia"/>
              </a:rPr>
              <a:t>Faculty Governance Scale - III</a:t>
            </a:r>
            <a:endParaRPr/>
          </a:p>
        </p:txBody>
      </p:sp>
      <p:sp>
        <p:nvSpPr>
          <p:cNvPr id="142" name="Google Shape;142;p6"/>
          <p:cNvSpPr txBox="1"/>
          <p:nvPr/>
        </p:nvSpPr>
        <p:spPr>
          <a:xfrm>
            <a:off x="628650" y="1305172"/>
            <a:ext cx="9913800" cy="50115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None/>
            </a:pPr>
            <a:r>
              <a:rPr lang="en-US" sz="2400">
                <a:solidFill>
                  <a:srgbClr val="3A3838"/>
                </a:solidFill>
                <a:latin typeface="Georgia"/>
                <a:ea typeface="Georgia"/>
                <a:cs typeface="Georgia"/>
                <a:sym typeface="Georgia"/>
              </a:rPr>
              <a:t>	Interpretation</a:t>
            </a:r>
            <a:endParaRPr sz="2400">
              <a:solidFill>
                <a:srgbClr val="3A3838"/>
              </a:solidFill>
              <a:latin typeface="Georgia"/>
              <a:ea typeface="Georgia"/>
              <a:cs typeface="Georgia"/>
              <a:sym typeface="Georgia"/>
            </a:endParaRPr>
          </a:p>
          <a:p>
            <a:pPr indent="0" lvl="0" marL="0" rtl="0" algn="l">
              <a:lnSpc>
                <a:spcPct val="90000"/>
              </a:lnSpc>
              <a:spcBef>
                <a:spcPts val="0"/>
              </a:spcBef>
              <a:spcAft>
                <a:spcPts val="0"/>
              </a:spcAft>
              <a:buNone/>
            </a:pPr>
            <a:r>
              <a:rPr lang="en-US" sz="2400">
                <a:solidFill>
                  <a:srgbClr val="3A3838"/>
                </a:solidFill>
                <a:latin typeface="Georgia"/>
                <a:ea typeface="Georgia"/>
                <a:cs typeface="Georgia"/>
                <a:sym typeface="Georgia"/>
              </a:rPr>
              <a:t>	</a:t>
            </a:r>
            <a:endParaRPr sz="2400">
              <a:solidFill>
                <a:srgbClr val="3A3838"/>
              </a:solidFill>
              <a:latin typeface="Georgia"/>
              <a:ea typeface="Georgia"/>
              <a:cs typeface="Georgia"/>
              <a:sym typeface="Georgia"/>
            </a:endParaRPr>
          </a:p>
          <a:p>
            <a:pPr indent="0" lvl="0" marL="0" rtl="0" algn="l">
              <a:lnSpc>
                <a:spcPct val="90000"/>
              </a:lnSpc>
              <a:spcBef>
                <a:spcPts val="800"/>
              </a:spcBef>
              <a:spcAft>
                <a:spcPts val="0"/>
              </a:spcAft>
              <a:buNone/>
            </a:pPr>
            <a:r>
              <a:rPr lang="en-US" sz="2400">
                <a:solidFill>
                  <a:srgbClr val="3A3838"/>
                </a:solidFill>
                <a:latin typeface="Georgia"/>
                <a:ea typeface="Georgia"/>
                <a:cs typeface="Georgia"/>
                <a:sym typeface="Georgia"/>
              </a:rPr>
              <a:t>	≤20 			Horrible</a:t>
            </a:r>
            <a:endParaRPr sz="2400">
              <a:solidFill>
                <a:srgbClr val="3A3838"/>
              </a:solidFill>
              <a:latin typeface="Georgia"/>
              <a:ea typeface="Georgia"/>
              <a:cs typeface="Georgia"/>
              <a:sym typeface="Georgia"/>
            </a:endParaRPr>
          </a:p>
          <a:p>
            <a:pPr indent="0" lvl="0" marL="0" rtl="0" algn="l">
              <a:lnSpc>
                <a:spcPct val="90000"/>
              </a:lnSpc>
              <a:spcBef>
                <a:spcPts val="800"/>
              </a:spcBef>
              <a:spcAft>
                <a:spcPts val="0"/>
              </a:spcAft>
              <a:buNone/>
            </a:pPr>
            <a:r>
              <a:rPr lang="en-US" sz="2400">
                <a:solidFill>
                  <a:srgbClr val="3A3838"/>
                </a:solidFill>
                <a:latin typeface="Georgia"/>
                <a:ea typeface="Georgia"/>
                <a:cs typeface="Georgia"/>
                <a:sym typeface="Georgia"/>
              </a:rPr>
              <a:t>	21-30			Could be worse</a:t>
            </a:r>
            <a:endParaRPr sz="2400">
              <a:solidFill>
                <a:srgbClr val="3A3838"/>
              </a:solidFill>
              <a:latin typeface="Georgia"/>
              <a:ea typeface="Georgia"/>
              <a:cs typeface="Georgia"/>
              <a:sym typeface="Georgia"/>
            </a:endParaRPr>
          </a:p>
          <a:p>
            <a:pPr indent="0" lvl="0" marL="0" rtl="0" algn="l">
              <a:lnSpc>
                <a:spcPct val="90000"/>
              </a:lnSpc>
              <a:spcBef>
                <a:spcPts val="800"/>
              </a:spcBef>
              <a:spcAft>
                <a:spcPts val="0"/>
              </a:spcAft>
              <a:buNone/>
            </a:pPr>
            <a:r>
              <a:rPr lang="en-US" sz="2400">
                <a:solidFill>
                  <a:srgbClr val="3A3838"/>
                </a:solidFill>
                <a:latin typeface="Georgia"/>
                <a:ea typeface="Georgia"/>
                <a:cs typeface="Georgia"/>
                <a:sym typeface="Georgia"/>
              </a:rPr>
              <a:t>	31-40			D</a:t>
            </a:r>
            <a:endParaRPr sz="2400">
              <a:solidFill>
                <a:srgbClr val="3A3838"/>
              </a:solidFill>
              <a:latin typeface="Georgia"/>
              <a:ea typeface="Georgia"/>
              <a:cs typeface="Georgia"/>
              <a:sym typeface="Georgia"/>
            </a:endParaRPr>
          </a:p>
          <a:p>
            <a:pPr indent="0" lvl="0" marL="0" rtl="0" algn="l">
              <a:lnSpc>
                <a:spcPct val="90000"/>
              </a:lnSpc>
              <a:spcBef>
                <a:spcPts val="800"/>
              </a:spcBef>
              <a:spcAft>
                <a:spcPts val="0"/>
              </a:spcAft>
              <a:buNone/>
            </a:pPr>
            <a:r>
              <a:rPr lang="en-US" sz="2400">
                <a:solidFill>
                  <a:srgbClr val="3A3838"/>
                </a:solidFill>
                <a:latin typeface="Georgia"/>
                <a:ea typeface="Georgia"/>
                <a:cs typeface="Georgia"/>
                <a:sym typeface="Georgia"/>
              </a:rPr>
              <a:t>	41-50			C </a:t>
            </a:r>
            <a:endParaRPr sz="2400">
              <a:solidFill>
                <a:srgbClr val="3A3838"/>
              </a:solidFill>
              <a:latin typeface="Georgia"/>
              <a:ea typeface="Georgia"/>
              <a:cs typeface="Georgia"/>
              <a:sym typeface="Georgia"/>
            </a:endParaRPr>
          </a:p>
          <a:p>
            <a:pPr indent="0" lvl="0" marL="0" rtl="0" algn="l">
              <a:lnSpc>
                <a:spcPct val="90000"/>
              </a:lnSpc>
              <a:spcBef>
                <a:spcPts val="800"/>
              </a:spcBef>
              <a:spcAft>
                <a:spcPts val="0"/>
              </a:spcAft>
              <a:buNone/>
            </a:pPr>
            <a:r>
              <a:rPr lang="en-US" sz="2400">
                <a:solidFill>
                  <a:srgbClr val="3A3838"/>
                </a:solidFill>
                <a:latin typeface="Georgia"/>
                <a:ea typeface="Georgia"/>
                <a:cs typeface="Georgia"/>
                <a:sym typeface="Georgia"/>
              </a:rPr>
              <a:t>	51-60			C+ </a:t>
            </a:r>
            <a:endParaRPr sz="2400">
              <a:solidFill>
                <a:srgbClr val="3A3838"/>
              </a:solidFill>
              <a:latin typeface="Georgia"/>
              <a:ea typeface="Georgia"/>
              <a:cs typeface="Georgia"/>
              <a:sym typeface="Georgia"/>
            </a:endParaRPr>
          </a:p>
          <a:p>
            <a:pPr indent="0" lvl="0" marL="0" rtl="0" algn="l">
              <a:lnSpc>
                <a:spcPct val="90000"/>
              </a:lnSpc>
              <a:spcBef>
                <a:spcPts val="800"/>
              </a:spcBef>
              <a:spcAft>
                <a:spcPts val="0"/>
              </a:spcAft>
              <a:buNone/>
            </a:pPr>
            <a:r>
              <a:rPr lang="en-US" sz="2400">
                <a:solidFill>
                  <a:srgbClr val="3A3838"/>
                </a:solidFill>
                <a:latin typeface="Georgia"/>
                <a:ea typeface="Georgia"/>
                <a:cs typeface="Georgia"/>
                <a:sym typeface="Georgia"/>
              </a:rPr>
              <a:t>	61-70			B </a:t>
            </a:r>
            <a:endParaRPr sz="2400">
              <a:solidFill>
                <a:srgbClr val="3A3838"/>
              </a:solidFill>
              <a:latin typeface="Georgia"/>
              <a:ea typeface="Georgia"/>
              <a:cs typeface="Georgia"/>
              <a:sym typeface="Georgia"/>
            </a:endParaRPr>
          </a:p>
          <a:p>
            <a:pPr indent="0" lvl="0" marL="0" rtl="0" algn="l">
              <a:lnSpc>
                <a:spcPct val="90000"/>
              </a:lnSpc>
              <a:spcBef>
                <a:spcPts val="800"/>
              </a:spcBef>
              <a:spcAft>
                <a:spcPts val="0"/>
              </a:spcAft>
              <a:buNone/>
            </a:pPr>
            <a:r>
              <a:rPr lang="en-US" sz="2400">
                <a:solidFill>
                  <a:srgbClr val="3A3838"/>
                </a:solidFill>
                <a:latin typeface="Georgia"/>
                <a:ea typeface="Georgia"/>
                <a:cs typeface="Georgia"/>
                <a:sym typeface="Georgia"/>
              </a:rPr>
              <a:t>	71-80			B+ </a:t>
            </a:r>
            <a:endParaRPr sz="2400">
              <a:solidFill>
                <a:srgbClr val="3A3838"/>
              </a:solidFill>
              <a:latin typeface="Georgia"/>
              <a:ea typeface="Georgia"/>
              <a:cs typeface="Georgia"/>
              <a:sym typeface="Georgia"/>
            </a:endParaRPr>
          </a:p>
          <a:p>
            <a:pPr indent="0" lvl="0" marL="0" rtl="0" algn="l">
              <a:lnSpc>
                <a:spcPct val="90000"/>
              </a:lnSpc>
              <a:spcBef>
                <a:spcPts val="800"/>
              </a:spcBef>
              <a:spcAft>
                <a:spcPts val="0"/>
              </a:spcAft>
              <a:buNone/>
            </a:pPr>
            <a:r>
              <a:rPr lang="en-US" sz="2400">
                <a:solidFill>
                  <a:srgbClr val="3A3838"/>
                </a:solidFill>
                <a:latin typeface="Georgia"/>
                <a:ea typeface="Georgia"/>
                <a:cs typeface="Georgia"/>
                <a:sym typeface="Georgia"/>
              </a:rPr>
              <a:t>	&gt;81			Exceptional</a:t>
            </a:r>
            <a:endParaRPr sz="2400">
              <a:solidFill>
                <a:srgbClr val="3A3838"/>
              </a:solidFill>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7"/>
          <p:cNvPicPr preferRelativeResize="0"/>
          <p:nvPr/>
        </p:nvPicPr>
        <p:blipFill rotWithShape="1">
          <a:blip r:embed="rId3">
            <a:alphaModFix/>
          </a:blip>
          <a:srcRect b="27737" l="0" r="0" t="0"/>
          <a:stretch/>
        </p:blipFill>
        <p:spPr>
          <a:xfrm>
            <a:off x="0" y="2547715"/>
            <a:ext cx="12192000" cy="4422711"/>
          </a:xfrm>
          <a:prstGeom prst="rect">
            <a:avLst/>
          </a:prstGeom>
          <a:noFill/>
          <a:ln>
            <a:noFill/>
          </a:ln>
        </p:spPr>
      </p:pic>
      <p:sp>
        <p:nvSpPr>
          <p:cNvPr id="149" name="Google Shape;149;p7"/>
          <p:cNvSpPr txBox="1"/>
          <p:nvPr>
            <p:ph idx="4294967295" type="subTitle"/>
          </p:nvPr>
        </p:nvSpPr>
        <p:spPr>
          <a:xfrm>
            <a:off x="2078636" y="5193414"/>
            <a:ext cx="5895837" cy="82895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None/>
            </a:pPr>
            <a:r>
              <a:rPr lang="en-US" sz="4800">
                <a:latin typeface="Arial"/>
                <a:ea typeface="Arial"/>
                <a:cs typeface="Arial"/>
                <a:sym typeface="Arial"/>
              </a:rPr>
              <a:t>https://aaup.org/join</a:t>
            </a:r>
            <a:endParaRPr/>
          </a:p>
        </p:txBody>
      </p:sp>
      <p:pic>
        <p:nvPicPr>
          <p:cNvPr id="150" name="Google Shape;150;p7"/>
          <p:cNvPicPr preferRelativeResize="0"/>
          <p:nvPr/>
        </p:nvPicPr>
        <p:blipFill rotWithShape="1">
          <a:blip r:embed="rId4">
            <a:alphaModFix/>
          </a:blip>
          <a:srcRect b="0" l="0" r="0" t="0"/>
          <a:stretch/>
        </p:blipFill>
        <p:spPr>
          <a:xfrm>
            <a:off x="585718" y="662721"/>
            <a:ext cx="7772400" cy="2178892"/>
          </a:xfrm>
          <a:prstGeom prst="rect">
            <a:avLst/>
          </a:prstGeom>
          <a:noFill/>
          <a:ln>
            <a:noFill/>
          </a:ln>
        </p:spPr>
      </p:pic>
      <p:pic>
        <p:nvPicPr>
          <p:cNvPr id="151" name="Google Shape;151;p7"/>
          <p:cNvPicPr preferRelativeResize="0"/>
          <p:nvPr/>
        </p:nvPicPr>
        <p:blipFill rotWithShape="1">
          <a:blip r:embed="rId5">
            <a:alphaModFix/>
          </a:blip>
          <a:srcRect b="0" l="0" r="0" t="0"/>
          <a:stretch/>
        </p:blipFill>
        <p:spPr>
          <a:xfrm>
            <a:off x="8469149" y="4032807"/>
            <a:ext cx="2321213" cy="2321213"/>
          </a:xfrm>
          <a:prstGeom prst="rect">
            <a:avLst/>
          </a:prstGeom>
          <a:noFill/>
          <a:ln>
            <a:noFill/>
          </a:ln>
        </p:spPr>
      </p:pic>
      <p:sp>
        <p:nvSpPr>
          <p:cNvPr id="152" name="Google Shape;152;p7"/>
          <p:cNvSpPr txBox="1"/>
          <p:nvPr/>
        </p:nvSpPr>
        <p:spPr>
          <a:xfrm>
            <a:off x="414067" y="3048017"/>
            <a:ext cx="4382327"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3600" u="none" cap="none" strike="noStrike">
                <a:solidFill>
                  <a:srgbClr val="AE0940"/>
                </a:solidFill>
                <a:latin typeface="Georgia"/>
                <a:ea typeface="Georgia"/>
                <a:cs typeface="Georgia"/>
                <a:sym typeface="Georgia"/>
              </a:rPr>
              <a:t>https://ritAAUP.org</a:t>
            </a:r>
            <a:endParaRPr b="0" i="0" sz="3600" u="none" cap="none" strike="noStrike">
              <a:solidFill>
                <a:srgbClr val="AE0940"/>
              </a:solidFill>
              <a:latin typeface="Georgia"/>
              <a:ea typeface="Georgia"/>
              <a:cs typeface="Georgia"/>
              <a:sym typeface="Georgi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8"/>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9" name="Google Shape;159;p8"/>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0" name="Google Shape;160;p8"/>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1" name="Google Shape;161;p8"/>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2" name="Google Shape;162;p8"/>
          <p:cNvSpPr txBox="1"/>
          <p:nvPr>
            <p:ph type="title"/>
          </p:nvPr>
        </p:nvSpPr>
        <p:spPr>
          <a:xfrm>
            <a:off x="838200" y="365125"/>
            <a:ext cx="10427100" cy="10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Key chapter goals this year</a:t>
            </a:r>
            <a:endParaRPr/>
          </a:p>
        </p:txBody>
      </p:sp>
      <p:sp>
        <p:nvSpPr>
          <p:cNvPr id="163" name="Google Shape;163;p8"/>
          <p:cNvSpPr txBox="1"/>
          <p:nvPr>
            <p:ph idx="1" type="body"/>
          </p:nvPr>
        </p:nvSpPr>
        <p:spPr>
          <a:xfrm>
            <a:off x="838200" y="1560927"/>
            <a:ext cx="10515600" cy="4853471"/>
          </a:xfrm>
          <a:prstGeom prst="rect">
            <a:avLst/>
          </a:prstGeom>
          <a:noFill/>
          <a:ln>
            <a:noFill/>
          </a:ln>
        </p:spPr>
        <p:txBody>
          <a:bodyPr anchorCtr="0" anchor="t" bIns="45700" lIns="91425" spcFirstLastPara="1" rIns="91425" wrap="square" tIns="45700">
            <a:normAutofit/>
          </a:bodyPr>
          <a:lstStyle/>
          <a:p>
            <a:pPr indent="-342900" lvl="0" marL="342900" rtl="0" algn="l">
              <a:lnSpc>
                <a:spcPct val="110000"/>
              </a:lnSpc>
              <a:spcBef>
                <a:spcPts val="0"/>
              </a:spcBef>
              <a:spcAft>
                <a:spcPts val="0"/>
              </a:spcAft>
              <a:buClr>
                <a:srgbClr val="F37136"/>
              </a:buClr>
              <a:buSzPts val="1960"/>
              <a:buFont typeface="Georgia"/>
              <a:buChar char="⮚"/>
            </a:pPr>
            <a:r>
              <a:rPr lang="en-US">
                <a:latin typeface="Georgia"/>
                <a:ea typeface="Georgia"/>
                <a:cs typeface="Georgia"/>
                <a:sym typeface="Georgia"/>
              </a:rPr>
              <a:t>Survey of RIT adjunct professors (will go out mid-October)</a:t>
            </a:r>
            <a:endParaRPr>
              <a:latin typeface="Georgia"/>
              <a:ea typeface="Georgia"/>
              <a:cs typeface="Georgia"/>
              <a:sym typeface="Georgia"/>
            </a:endParaRPr>
          </a:p>
          <a:p>
            <a:pPr indent="-342900" lvl="0" marL="342900" rtl="0" algn="l">
              <a:lnSpc>
                <a:spcPct val="110000"/>
              </a:lnSpc>
              <a:spcBef>
                <a:spcPts val="1000"/>
              </a:spcBef>
              <a:spcAft>
                <a:spcPts val="0"/>
              </a:spcAft>
              <a:buClr>
                <a:srgbClr val="F37136"/>
              </a:buClr>
              <a:buSzPts val="1960"/>
              <a:buFont typeface="Georgia"/>
              <a:buChar char="⮚"/>
            </a:pPr>
            <a:r>
              <a:rPr lang="en-US">
                <a:latin typeface="Georgia"/>
                <a:ea typeface="Georgia"/>
                <a:cs typeface="Georgia"/>
                <a:sym typeface="Georgia"/>
              </a:rPr>
              <a:t>Building back the chapter membership across RIT faculty – grow a mutually-supportive academic community that can address local issues</a:t>
            </a:r>
            <a:endParaRPr>
              <a:latin typeface="Georgia"/>
              <a:ea typeface="Georgia"/>
              <a:cs typeface="Georgia"/>
              <a:sym typeface="Georg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9"/>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0" name="Google Shape;170;p9"/>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1" name="Google Shape;171;p9"/>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2" name="Google Shape;172;p9"/>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3" name="Google Shape;173;p9"/>
          <p:cNvSpPr txBox="1"/>
          <p:nvPr>
            <p:ph idx="1" type="body"/>
          </p:nvPr>
        </p:nvSpPr>
        <p:spPr>
          <a:xfrm>
            <a:off x="838200" y="1560927"/>
            <a:ext cx="10515600" cy="4853471"/>
          </a:xfrm>
          <a:prstGeom prst="rect">
            <a:avLst/>
          </a:prstGeom>
          <a:noFill/>
          <a:ln>
            <a:noFill/>
          </a:ln>
        </p:spPr>
        <p:txBody>
          <a:bodyPr anchorCtr="0" anchor="t" bIns="45700" lIns="91425" spcFirstLastPara="1" rIns="91425" wrap="square" tIns="45700">
            <a:normAutofit/>
          </a:bodyPr>
          <a:lstStyle/>
          <a:p>
            <a:pPr indent="-342900" lvl="0" marL="342900" rtl="0" algn="l">
              <a:lnSpc>
                <a:spcPct val="110000"/>
              </a:lnSpc>
              <a:spcBef>
                <a:spcPts val="0"/>
              </a:spcBef>
              <a:spcAft>
                <a:spcPts val="0"/>
              </a:spcAft>
              <a:buClr>
                <a:srgbClr val="F37136"/>
              </a:buClr>
              <a:buSzPts val="1960"/>
              <a:buFont typeface="Georgia"/>
              <a:buChar char="⮚"/>
            </a:pPr>
            <a:r>
              <a:rPr lang="en-US">
                <a:latin typeface="Georgia"/>
                <a:ea typeface="Georgia"/>
                <a:cs typeface="Georgia"/>
                <a:sym typeface="Georgia"/>
              </a:rPr>
              <a:t>A faculty member slot on RIT Board of Trustees</a:t>
            </a:r>
            <a:endParaRPr>
              <a:latin typeface="Georgia"/>
              <a:ea typeface="Georgia"/>
              <a:cs typeface="Georgia"/>
              <a:sym typeface="Georgia"/>
            </a:endParaRPr>
          </a:p>
          <a:p>
            <a:pPr indent="-342900" lvl="0" marL="342900" rtl="0" algn="l">
              <a:lnSpc>
                <a:spcPct val="110000"/>
              </a:lnSpc>
              <a:spcBef>
                <a:spcPts val="1000"/>
              </a:spcBef>
              <a:spcAft>
                <a:spcPts val="0"/>
              </a:spcAft>
              <a:buClr>
                <a:srgbClr val="F37136"/>
              </a:buClr>
              <a:buSzPts val="1960"/>
              <a:buFont typeface="Georgia"/>
              <a:buChar char="⮚"/>
            </a:pPr>
            <a:r>
              <a:rPr lang="en-US">
                <a:latin typeface="Georgia"/>
                <a:ea typeface="Georgia"/>
                <a:cs typeface="Georgia"/>
                <a:sym typeface="Georgia"/>
              </a:rPr>
              <a:t>Support of and collaboration with other local/regional chapters and organizations (regional conference Oct 24 at SJFU)</a:t>
            </a:r>
            <a:endParaRPr>
              <a:latin typeface="Georgia"/>
              <a:ea typeface="Georgia"/>
              <a:cs typeface="Georgia"/>
              <a:sym typeface="Georgia"/>
            </a:endParaRPr>
          </a:p>
        </p:txBody>
      </p:sp>
      <p:sp>
        <p:nvSpPr>
          <p:cNvPr id="174" name="Google Shape;174;p9"/>
          <p:cNvSpPr txBox="1"/>
          <p:nvPr>
            <p:ph type="title"/>
          </p:nvPr>
        </p:nvSpPr>
        <p:spPr>
          <a:xfrm>
            <a:off x="838200" y="365125"/>
            <a:ext cx="10427100" cy="10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Key chapter goals this year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0"/>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1" name="Google Shape;181;p10"/>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2" name="Google Shape;182;p10"/>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3" name="Google Shape;183;p10"/>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4" name="Google Shape;184;p10"/>
          <p:cNvSpPr txBox="1"/>
          <p:nvPr>
            <p:ph idx="1" type="body"/>
          </p:nvPr>
        </p:nvSpPr>
        <p:spPr>
          <a:xfrm>
            <a:off x="838200" y="1560927"/>
            <a:ext cx="10515600" cy="4853471"/>
          </a:xfrm>
          <a:prstGeom prst="rect">
            <a:avLst/>
          </a:prstGeom>
          <a:noFill/>
          <a:ln>
            <a:noFill/>
          </a:ln>
        </p:spPr>
        <p:txBody>
          <a:bodyPr anchorCtr="0" anchor="t" bIns="45700" lIns="91425" spcFirstLastPara="1" rIns="91425" wrap="square" tIns="45700">
            <a:normAutofit/>
          </a:bodyPr>
          <a:lstStyle/>
          <a:p>
            <a:pPr indent="-342900" lvl="0" marL="342900" rtl="0" algn="l">
              <a:lnSpc>
                <a:spcPct val="110000"/>
              </a:lnSpc>
              <a:spcBef>
                <a:spcPts val="0"/>
              </a:spcBef>
              <a:spcAft>
                <a:spcPts val="0"/>
              </a:spcAft>
              <a:buClr>
                <a:srgbClr val="F37136"/>
              </a:buClr>
              <a:buSzPts val="1960"/>
              <a:buFont typeface="Georgia"/>
              <a:buChar char="⮚"/>
            </a:pPr>
            <a:r>
              <a:rPr lang="en-US">
                <a:latin typeface="Georgia"/>
                <a:ea typeface="Georgia"/>
                <a:cs typeface="Georgia"/>
                <a:sym typeface="Georgia"/>
              </a:rPr>
              <a:t>Support of and collaboration with students</a:t>
            </a:r>
            <a:endParaRPr>
              <a:latin typeface="Georgia"/>
              <a:ea typeface="Georgia"/>
              <a:cs typeface="Georgia"/>
              <a:sym typeface="Georgia"/>
            </a:endParaRPr>
          </a:p>
          <a:p>
            <a:pPr indent="-342900" lvl="0" marL="342900" rtl="0" algn="l">
              <a:lnSpc>
                <a:spcPct val="110000"/>
              </a:lnSpc>
              <a:spcBef>
                <a:spcPts val="1000"/>
              </a:spcBef>
              <a:spcAft>
                <a:spcPts val="0"/>
              </a:spcAft>
              <a:buClr>
                <a:srgbClr val="F37136"/>
              </a:buClr>
              <a:buSzPts val="1960"/>
              <a:buFont typeface="Noto Sans Symbols"/>
              <a:buChar char="⮚"/>
            </a:pPr>
            <a:r>
              <a:rPr lang="en-US">
                <a:latin typeface="Georgia"/>
                <a:ea typeface="Georgia"/>
                <a:cs typeface="Georgia"/>
                <a:sym typeface="Georgia"/>
              </a:rPr>
              <a:t>Robust community communication (e.g., </a:t>
            </a:r>
            <a:r>
              <a:rPr b="1" lang="en-US">
                <a:solidFill>
                  <a:srgbClr val="C0344D"/>
                </a:solidFill>
                <a:latin typeface="Georgia"/>
                <a:ea typeface="Georgia"/>
                <a:cs typeface="Georgia"/>
                <a:sym typeface="Georgia"/>
              </a:rPr>
              <a:t>https://ritaaup.org</a:t>
            </a:r>
            <a:r>
              <a:rPr lang="en-US">
                <a:latin typeface="Georgia"/>
                <a:ea typeface="Georgia"/>
                <a:cs typeface="Georgia"/>
                <a:sym typeface="Georgia"/>
              </a:rPr>
              <a:t>) and ability to mobilize as needed</a:t>
            </a:r>
            <a:endParaRPr>
              <a:latin typeface="Georgia"/>
              <a:ea typeface="Georgia"/>
              <a:cs typeface="Georgia"/>
              <a:sym typeface="Georgia"/>
            </a:endParaRPr>
          </a:p>
          <a:p>
            <a:pPr indent="0" lvl="0" marL="0" rtl="0" algn="ctr">
              <a:lnSpc>
                <a:spcPct val="90000"/>
              </a:lnSpc>
              <a:spcBef>
                <a:spcPts val="1600"/>
              </a:spcBef>
              <a:spcAft>
                <a:spcPts val="0"/>
              </a:spcAft>
              <a:buClr>
                <a:schemeClr val="dk1"/>
              </a:buClr>
              <a:buSzPts val="2800"/>
              <a:buNone/>
            </a:pPr>
            <a:r>
              <a:t/>
            </a:r>
            <a:endParaRPr>
              <a:latin typeface="Georgia"/>
              <a:ea typeface="Georgia"/>
              <a:cs typeface="Georgia"/>
              <a:sym typeface="Georgia"/>
            </a:endParaRPr>
          </a:p>
          <a:p>
            <a:pPr indent="0" lvl="0" marL="0" rtl="0" algn="ctr">
              <a:lnSpc>
                <a:spcPct val="90000"/>
              </a:lnSpc>
              <a:spcBef>
                <a:spcPts val="1600"/>
              </a:spcBef>
              <a:spcAft>
                <a:spcPts val="0"/>
              </a:spcAft>
              <a:buClr>
                <a:schemeClr val="dk1"/>
              </a:buClr>
              <a:buSzPts val="2800"/>
              <a:buNone/>
            </a:pPr>
            <a:r>
              <a:rPr lang="en-US">
                <a:latin typeface="Georgia"/>
                <a:ea typeface="Georgia"/>
                <a:cs typeface="Georgia"/>
                <a:sym typeface="Georgia"/>
              </a:rPr>
              <a:t>… your suggestions are welcome</a:t>
            </a:r>
            <a:endParaRPr>
              <a:latin typeface="Georgia"/>
              <a:ea typeface="Georgia"/>
              <a:cs typeface="Georgia"/>
              <a:sym typeface="Georgia"/>
            </a:endParaRPr>
          </a:p>
        </p:txBody>
      </p:sp>
      <p:sp>
        <p:nvSpPr>
          <p:cNvPr id="185" name="Google Shape;185;p10"/>
          <p:cNvSpPr txBox="1"/>
          <p:nvPr>
            <p:ph type="title"/>
          </p:nvPr>
        </p:nvSpPr>
        <p:spPr>
          <a:xfrm>
            <a:off x="838200" y="365125"/>
            <a:ext cx="10427100" cy="10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Key chapter goals this year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h47091f0cda361de0_0_112"/>
          <p:cNvSpPr txBox="1"/>
          <p:nvPr>
            <p:ph type="title"/>
          </p:nvPr>
        </p:nvSpPr>
        <p:spPr>
          <a:xfrm>
            <a:off x="831850" y="1709738"/>
            <a:ext cx="10515600" cy="28527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lang="en-US"/>
              <a:t>Demystifying RIT’s Approach to Compensation</a:t>
            </a:r>
            <a:endParaRPr/>
          </a:p>
        </p:txBody>
      </p:sp>
      <p:sp>
        <p:nvSpPr>
          <p:cNvPr id="192" name="Google Shape;192;h47091f0cda361de0_0_112"/>
          <p:cNvSpPr txBox="1"/>
          <p:nvPr>
            <p:ph idx="1" type="body"/>
          </p:nvPr>
        </p:nvSpPr>
        <p:spPr>
          <a:xfrm>
            <a:off x="831850" y="4589463"/>
            <a:ext cx="10515600" cy="1500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Today’s Agenda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h47091f0cda361de0_0_122"/>
          <p:cNvSpPr/>
          <p:nvPr/>
        </p:nvSpPr>
        <p:spPr>
          <a:xfrm>
            <a:off x="6917635" y="5297073"/>
            <a:ext cx="5274300" cy="15720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9" name="Google Shape;199;h47091f0cda361de0_0_122"/>
          <p:cNvSpPr/>
          <p:nvPr/>
        </p:nvSpPr>
        <p:spPr>
          <a:xfrm rot="-5400000">
            <a:off x="8685483" y="2019757"/>
            <a:ext cx="5535300" cy="14775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0" name="Google Shape;200;h47091f0cda361de0_0_122"/>
          <p:cNvSpPr/>
          <p:nvPr/>
        </p:nvSpPr>
        <p:spPr>
          <a:xfrm flipH="1" rot="5400000">
            <a:off x="-2832000" y="2822673"/>
            <a:ext cx="6502200" cy="8382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1" name="Google Shape;201;h47091f0cda361de0_0_122"/>
          <p:cNvSpPr/>
          <p:nvPr/>
        </p:nvSpPr>
        <p:spPr>
          <a:xfrm flipH="1">
            <a:off x="-26" y="6182139"/>
            <a:ext cx="7156200" cy="7122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2" name="Google Shape;202;h47091f0cda361de0_0_122"/>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4000">
                <a:solidFill>
                  <a:srgbClr val="AE0940"/>
                </a:solidFill>
                <a:latin typeface="Georgia"/>
                <a:ea typeface="Georgia"/>
                <a:cs typeface="Georgia"/>
                <a:sym typeface="Georgia"/>
              </a:rPr>
              <a:t>Agenda</a:t>
            </a:r>
            <a:endParaRPr sz="4000">
              <a:solidFill>
                <a:srgbClr val="AE0940"/>
              </a:solidFill>
              <a:latin typeface="Georgia"/>
              <a:ea typeface="Georgia"/>
              <a:cs typeface="Georgia"/>
              <a:sym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h47091f0cda361de0_0_138"/>
          <p:cNvSpPr/>
          <p:nvPr/>
        </p:nvSpPr>
        <p:spPr>
          <a:xfrm>
            <a:off x="6917635" y="5297073"/>
            <a:ext cx="5274300" cy="15720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9" name="Google Shape;209;h47091f0cda361de0_0_138"/>
          <p:cNvSpPr/>
          <p:nvPr/>
        </p:nvSpPr>
        <p:spPr>
          <a:xfrm rot="-5400000">
            <a:off x="8685483" y="2019757"/>
            <a:ext cx="5535300" cy="14775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0" name="Google Shape;210;h47091f0cda361de0_0_138"/>
          <p:cNvSpPr/>
          <p:nvPr/>
        </p:nvSpPr>
        <p:spPr>
          <a:xfrm flipH="1" rot="5400000">
            <a:off x="-2832000" y="2822673"/>
            <a:ext cx="6502200" cy="8382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1" name="Google Shape;211;h47091f0cda361de0_0_138"/>
          <p:cNvSpPr/>
          <p:nvPr/>
        </p:nvSpPr>
        <p:spPr>
          <a:xfrm flipH="1">
            <a:off x="-26" y="6182139"/>
            <a:ext cx="7156200" cy="7122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2" name="Google Shape;212;h47091f0cda361de0_0_138"/>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4000">
                <a:solidFill>
                  <a:srgbClr val="AE0940"/>
                </a:solidFill>
                <a:latin typeface="Georgia"/>
                <a:ea typeface="Georgia"/>
                <a:cs typeface="Georgia"/>
                <a:sym typeface="Georgia"/>
              </a:rPr>
              <a:t>Agenda</a:t>
            </a:r>
            <a:endParaRPr sz="4000">
              <a:solidFill>
                <a:srgbClr val="AE0940"/>
              </a:solidFill>
              <a:latin typeface="Georgia"/>
              <a:ea typeface="Georgia"/>
              <a:cs typeface="Georgia"/>
              <a:sym typeface="Georgia"/>
            </a:endParaRPr>
          </a:p>
        </p:txBody>
      </p:sp>
      <p:sp>
        <p:nvSpPr>
          <p:cNvPr id="213" name="Google Shape;213;h47091f0cda361de0_0_138"/>
          <p:cNvSpPr txBox="1"/>
          <p:nvPr>
            <p:ph idx="1" type="body"/>
          </p:nvPr>
        </p:nvSpPr>
        <p:spPr>
          <a:xfrm>
            <a:off x="838200" y="1825625"/>
            <a:ext cx="5181600" cy="4351200"/>
          </a:xfrm>
          <a:prstGeom prst="rect">
            <a:avLst/>
          </a:prstGeom>
        </p:spPr>
        <p:txBody>
          <a:bodyPr anchorCtr="0" anchor="t" bIns="45700" lIns="91425" spcFirstLastPara="1" rIns="91425" wrap="square" tIns="45700">
            <a:normAutofit/>
          </a:bodyPr>
          <a:lstStyle/>
          <a:p>
            <a:pPr indent="-381000" lvl="0" marL="457200" rtl="0" algn="l">
              <a:lnSpc>
                <a:spcPct val="150000"/>
              </a:lnSpc>
              <a:spcBef>
                <a:spcPts val="1000"/>
              </a:spcBef>
              <a:spcAft>
                <a:spcPts val="0"/>
              </a:spcAft>
              <a:buClr>
                <a:srgbClr val="3A3838"/>
              </a:buClr>
              <a:buSzPts val="2400"/>
              <a:buFont typeface="Georgia"/>
              <a:buChar char="•"/>
            </a:pPr>
            <a:r>
              <a:rPr lang="en-US" sz="2400">
                <a:solidFill>
                  <a:srgbClr val="3A3838"/>
                </a:solidFill>
                <a:latin typeface="Georgia"/>
                <a:ea typeface="Georgia"/>
                <a:cs typeface="Georgia"/>
                <a:sym typeface="Georgia"/>
              </a:rPr>
              <a:t>Faculty Governance Scale </a:t>
            </a:r>
            <a:endParaRPr sz="2400">
              <a:solidFill>
                <a:srgbClr val="3A3838"/>
              </a:solidFill>
              <a:latin typeface="Georgia"/>
              <a:ea typeface="Georgia"/>
              <a:cs typeface="Georgia"/>
              <a:sym typeface="Georgia"/>
            </a:endParaRPr>
          </a:p>
          <a:p>
            <a:pPr indent="-381000" lvl="0" marL="457200" rtl="0" algn="l">
              <a:lnSpc>
                <a:spcPct val="150000"/>
              </a:lnSpc>
              <a:spcBef>
                <a:spcPts val="0"/>
              </a:spcBef>
              <a:spcAft>
                <a:spcPts val="0"/>
              </a:spcAft>
              <a:buClr>
                <a:srgbClr val="3A3838"/>
              </a:buClr>
              <a:buSzPts val="2400"/>
              <a:buFont typeface="Georgia"/>
              <a:buChar char="•"/>
            </a:pPr>
            <a:r>
              <a:rPr lang="en-US" sz="2400">
                <a:solidFill>
                  <a:srgbClr val="3A3838"/>
                </a:solidFill>
                <a:latin typeface="Georgia"/>
                <a:ea typeface="Georgia"/>
                <a:cs typeface="Georgia"/>
                <a:sym typeface="Georgia"/>
              </a:rPr>
              <a:t>RIT Faculty Governance</a:t>
            </a:r>
            <a:endParaRPr sz="2400">
              <a:solidFill>
                <a:srgbClr val="3A3838"/>
              </a:solidFill>
              <a:latin typeface="Georgia"/>
              <a:ea typeface="Georgia"/>
              <a:cs typeface="Georgia"/>
              <a:sym typeface="Georgia"/>
            </a:endParaRPr>
          </a:p>
          <a:p>
            <a:pPr indent="-381000" lvl="0" marL="457200" rtl="0" algn="l">
              <a:lnSpc>
                <a:spcPct val="150000"/>
              </a:lnSpc>
              <a:spcBef>
                <a:spcPts val="0"/>
              </a:spcBef>
              <a:spcAft>
                <a:spcPts val="0"/>
              </a:spcAft>
              <a:buClr>
                <a:srgbClr val="3A3838"/>
              </a:buClr>
              <a:buSzPts val="2400"/>
              <a:buFont typeface="Georgia"/>
              <a:buChar char="•"/>
            </a:pPr>
            <a:r>
              <a:rPr lang="en-US" sz="2400">
                <a:solidFill>
                  <a:srgbClr val="3A3838"/>
                </a:solidFill>
                <a:latin typeface="Georgia"/>
                <a:ea typeface="Georgia"/>
                <a:cs typeface="Georgia"/>
                <a:sym typeface="Georgia"/>
              </a:rPr>
              <a:t>US News &amp; Carnegie</a:t>
            </a:r>
            <a:endParaRPr sz="2400">
              <a:solidFill>
                <a:srgbClr val="3A3838"/>
              </a:solidFill>
              <a:latin typeface="Georgia"/>
              <a:ea typeface="Georgia"/>
              <a:cs typeface="Georgia"/>
              <a:sym typeface="Georgia"/>
            </a:endParaRPr>
          </a:p>
          <a:p>
            <a:pPr indent="-381000" lvl="0" marL="457200" rtl="0" algn="l">
              <a:lnSpc>
                <a:spcPct val="150000"/>
              </a:lnSpc>
              <a:spcBef>
                <a:spcPts val="0"/>
              </a:spcBef>
              <a:spcAft>
                <a:spcPts val="0"/>
              </a:spcAft>
              <a:buClr>
                <a:srgbClr val="3A3838"/>
              </a:buClr>
              <a:buSzPts val="2400"/>
              <a:buFont typeface="Georgia"/>
              <a:buChar char="•"/>
            </a:pPr>
            <a:r>
              <a:rPr lang="en-US" sz="2400">
                <a:solidFill>
                  <a:srgbClr val="3A3838"/>
                </a:solidFill>
                <a:latin typeface="Georgia"/>
                <a:ea typeface="Georgia"/>
                <a:cs typeface="Georgia"/>
                <a:sym typeface="Georgia"/>
              </a:rPr>
              <a:t>COACHE </a:t>
            </a:r>
            <a:endParaRPr sz="2400">
              <a:solidFill>
                <a:srgbClr val="3A3838"/>
              </a:solidFill>
              <a:latin typeface="Georgia"/>
              <a:ea typeface="Georgia"/>
              <a:cs typeface="Georgia"/>
              <a:sym typeface="Georgia"/>
            </a:endParaRPr>
          </a:p>
          <a:p>
            <a:pPr indent="-381000" lvl="0" marL="457200" rtl="0" algn="l">
              <a:lnSpc>
                <a:spcPct val="150000"/>
              </a:lnSpc>
              <a:spcBef>
                <a:spcPts val="0"/>
              </a:spcBef>
              <a:spcAft>
                <a:spcPts val="0"/>
              </a:spcAft>
              <a:buClr>
                <a:srgbClr val="3A3838"/>
              </a:buClr>
              <a:buSzPts val="2400"/>
              <a:buFont typeface="Georgia"/>
              <a:buChar char="•"/>
            </a:pPr>
            <a:r>
              <a:rPr lang="en-US" sz="2400">
                <a:solidFill>
                  <a:srgbClr val="3A3838"/>
                </a:solidFill>
                <a:latin typeface="Georgia"/>
                <a:ea typeface="Georgia"/>
                <a:cs typeface="Georgia"/>
                <a:sym typeface="Georgia"/>
              </a:rPr>
              <a:t>Historical Increments/CPI</a:t>
            </a:r>
            <a:endParaRPr sz="2400">
              <a:solidFill>
                <a:srgbClr val="3A3838"/>
              </a:solidFill>
              <a:latin typeface="Georgia"/>
              <a:ea typeface="Georgia"/>
              <a:cs typeface="Georgia"/>
              <a:sym typeface="Georgia"/>
            </a:endParaRPr>
          </a:p>
          <a:p>
            <a:pPr indent="-381000" lvl="0" marL="457200" rtl="0" algn="l">
              <a:lnSpc>
                <a:spcPct val="150000"/>
              </a:lnSpc>
              <a:spcBef>
                <a:spcPts val="0"/>
              </a:spcBef>
              <a:spcAft>
                <a:spcPts val="0"/>
              </a:spcAft>
              <a:buClr>
                <a:srgbClr val="3A3838"/>
              </a:buClr>
              <a:buSzPts val="2400"/>
              <a:buFont typeface="Georgia"/>
              <a:buChar char="•"/>
            </a:pPr>
            <a:r>
              <a:rPr lang="en-US" sz="2400">
                <a:solidFill>
                  <a:srgbClr val="3A3838"/>
                </a:solidFill>
                <a:latin typeface="Georgia"/>
                <a:ea typeface="Georgia"/>
                <a:cs typeface="Georgia"/>
                <a:sym typeface="Georgia"/>
              </a:rPr>
              <a:t>Some of Our Neighbors</a:t>
            </a:r>
            <a:endParaRPr sz="2400">
              <a:solidFill>
                <a:srgbClr val="3A3838"/>
              </a:solidFill>
              <a:latin typeface="Georgia"/>
              <a:ea typeface="Georgia"/>
              <a:cs typeface="Georgia"/>
              <a:sym typeface="Georgia"/>
            </a:endParaRPr>
          </a:p>
          <a:p>
            <a:pPr indent="-381000" lvl="0" marL="457200" rtl="0" algn="l">
              <a:lnSpc>
                <a:spcPct val="150000"/>
              </a:lnSpc>
              <a:spcBef>
                <a:spcPts val="0"/>
              </a:spcBef>
              <a:spcAft>
                <a:spcPts val="0"/>
              </a:spcAft>
              <a:buClr>
                <a:srgbClr val="3A3838"/>
              </a:buClr>
              <a:buSzPts val="2400"/>
              <a:buFont typeface="Georgia"/>
              <a:buChar char="•"/>
            </a:pPr>
            <a:r>
              <a:rPr lang="en-US" sz="2400">
                <a:solidFill>
                  <a:srgbClr val="3A3838"/>
                </a:solidFill>
                <a:latin typeface="Georgia"/>
                <a:ea typeface="Georgia"/>
                <a:cs typeface="Georgia"/>
                <a:sym typeface="Georgia"/>
              </a:rPr>
              <a:t>IPEDS</a:t>
            </a:r>
            <a:endParaRPr sz="2400">
              <a:solidFill>
                <a:srgbClr val="3A3838"/>
              </a:solidFill>
              <a:latin typeface="Georgia"/>
              <a:ea typeface="Georgia"/>
              <a:cs typeface="Georgia"/>
              <a:sym typeface="Georgia"/>
            </a:endParaRPr>
          </a:p>
        </p:txBody>
      </p:sp>
      <p:sp>
        <p:nvSpPr>
          <p:cNvPr id="214" name="Google Shape;214;h47091f0cda361de0_0_138"/>
          <p:cNvSpPr txBox="1"/>
          <p:nvPr>
            <p:ph idx="2" type="body"/>
          </p:nvPr>
        </p:nvSpPr>
        <p:spPr>
          <a:xfrm>
            <a:off x="6172200" y="1825625"/>
            <a:ext cx="5181600" cy="4351200"/>
          </a:xfrm>
          <a:prstGeom prst="rect">
            <a:avLst/>
          </a:prstGeom>
        </p:spPr>
        <p:txBody>
          <a:bodyPr anchorCtr="0" anchor="t" bIns="45700" lIns="91425" spcFirstLastPara="1" rIns="91425" wrap="square" tIns="45700">
            <a:normAutofit lnSpcReduction="20000"/>
          </a:bodyPr>
          <a:lstStyle/>
          <a:p>
            <a:pPr indent="-317500" lvl="0" marL="457200" rtl="0" algn="l">
              <a:lnSpc>
                <a:spcPct val="150000"/>
              </a:lnSpc>
              <a:spcBef>
                <a:spcPts val="1000"/>
              </a:spcBef>
              <a:spcAft>
                <a:spcPts val="0"/>
              </a:spcAft>
              <a:buClr>
                <a:srgbClr val="3A3838"/>
              </a:buClr>
              <a:buSzPts val="1400"/>
              <a:buFont typeface="Georgia"/>
              <a:buChar char="•"/>
            </a:pPr>
            <a:r>
              <a:rPr lang="en-US" sz="2400">
                <a:solidFill>
                  <a:srgbClr val="3A3838"/>
                </a:solidFill>
                <a:latin typeface="Georgia"/>
                <a:ea typeface="Georgia"/>
                <a:cs typeface="Georgia"/>
                <a:sym typeface="Georgia"/>
              </a:rPr>
              <a:t>The Tortured History of RIT Benchmarks</a:t>
            </a:r>
            <a:endParaRPr sz="2400">
              <a:solidFill>
                <a:srgbClr val="3A3838"/>
              </a:solidFill>
              <a:latin typeface="Georgia"/>
              <a:ea typeface="Georgia"/>
              <a:cs typeface="Georgia"/>
              <a:sym typeface="Georgia"/>
            </a:endParaRPr>
          </a:p>
          <a:p>
            <a:pPr indent="-317500" lvl="0" marL="457200" rtl="0" algn="l">
              <a:lnSpc>
                <a:spcPct val="150000"/>
              </a:lnSpc>
              <a:spcBef>
                <a:spcPts val="0"/>
              </a:spcBef>
              <a:spcAft>
                <a:spcPts val="0"/>
              </a:spcAft>
              <a:buClr>
                <a:srgbClr val="3A3838"/>
              </a:buClr>
              <a:buSzPts val="1400"/>
              <a:buFont typeface="Georgia"/>
              <a:buChar char="•"/>
            </a:pPr>
            <a:r>
              <a:rPr lang="en-US" sz="2400">
                <a:solidFill>
                  <a:srgbClr val="3A3838"/>
                </a:solidFill>
                <a:latin typeface="Georgia"/>
                <a:ea typeface="Georgia"/>
                <a:cs typeface="Georgia"/>
                <a:sym typeface="Georgia"/>
              </a:rPr>
              <a:t>The Mysterious 85th %ile</a:t>
            </a:r>
            <a:endParaRPr sz="2400">
              <a:solidFill>
                <a:srgbClr val="3A3838"/>
              </a:solidFill>
              <a:latin typeface="Georgia"/>
              <a:ea typeface="Georgia"/>
              <a:cs typeface="Georgia"/>
              <a:sym typeface="Georgia"/>
            </a:endParaRPr>
          </a:p>
          <a:p>
            <a:pPr indent="-317500" lvl="0" marL="457200" rtl="0" algn="l">
              <a:lnSpc>
                <a:spcPct val="150000"/>
              </a:lnSpc>
              <a:spcBef>
                <a:spcPts val="0"/>
              </a:spcBef>
              <a:spcAft>
                <a:spcPts val="0"/>
              </a:spcAft>
              <a:buClr>
                <a:srgbClr val="3A3838"/>
              </a:buClr>
              <a:buSzPts val="1400"/>
              <a:buFont typeface="Georgia"/>
              <a:buChar char="•"/>
            </a:pPr>
            <a:r>
              <a:rPr lang="en-US" sz="2400">
                <a:solidFill>
                  <a:srgbClr val="3A3838"/>
                </a:solidFill>
                <a:latin typeface="Georgia"/>
                <a:ea typeface="Georgia"/>
                <a:cs typeface="Georgia"/>
                <a:sym typeface="Georgia"/>
              </a:rPr>
              <a:t>Nothing New Under The Sun</a:t>
            </a:r>
            <a:endParaRPr sz="2400">
              <a:solidFill>
                <a:srgbClr val="3A3838"/>
              </a:solidFill>
              <a:latin typeface="Georgia"/>
              <a:ea typeface="Georgia"/>
              <a:cs typeface="Georgia"/>
              <a:sym typeface="Georgia"/>
            </a:endParaRPr>
          </a:p>
          <a:p>
            <a:pPr indent="-317500" lvl="0" marL="457200" rtl="0" algn="l">
              <a:lnSpc>
                <a:spcPct val="150000"/>
              </a:lnSpc>
              <a:spcBef>
                <a:spcPts val="0"/>
              </a:spcBef>
              <a:spcAft>
                <a:spcPts val="0"/>
              </a:spcAft>
              <a:buClr>
                <a:srgbClr val="3A3838"/>
              </a:buClr>
              <a:buSzPts val="1400"/>
              <a:buFont typeface="Georgia"/>
              <a:buChar char="•"/>
            </a:pPr>
            <a:r>
              <a:rPr lang="en-US" sz="2400">
                <a:solidFill>
                  <a:srgbClr val="3A3838"/>
                </a:solidFill>
                <a:latin typeface="Georgia"/>
                <a:ea typeface="Georgia"/>
                <a:cs typeface="Georgia"/>
                <a:sym typeface="Georgia"/>
              </a:rPr>
              <a:t>Computing your compa-ratio</a:t>
            </a:r>
            <a:endParaRPr sz="2400">
              <a:solidFill>
                <a:srgbClr val="3A3838"/>
              </a:solidFill>
              <a:latin typeface="Georgia"/>
              <a:ea typeface="Georgia"/>
              <a:cs typeface="Georgia"/>
              <a:sym typeface="Georgia"/>
            </a:endParaRPr>
          </a:p>
          <a:p>
            <a:pPr indent="-317500" lvl="0" marL="457200" rtl="0" algn="l">
              <a:lnSpc>
                <a:spcPct val="150000"/>
              </a:lnSpc>
              <a:spcBef>
                <a:spcPts val="0"/>
              </a:spcBef>
              <a:spcAft>
                <a:spcPts val="0"/>
              </a:spcAft>
              <a:buClr>
                <a:srgbClr val="3A3838"/>
              </a:buClr>
              <a:buSzPts val="1400"/>
              <a:buFont typeface="Georgia"/>
              <a:buChar char="•"/>
            </a:pPr>
            <a:r>
              <a:rPr lang="en-US" sz="2400">
                <a:solidFill>
                  <a:srgbClr val="3A3838"/>
                </a:solidFill>
                <a:latin typeface="Georgia"/>
                <a:ea typeface="Georgia"/>
                <a:cs typeface="Georgia"/>
                <a:sym typeface="Georgia"/>
              </a:rPr>
              <a:t>Recourse?</a:t>
            </a:r>
            <a:endParaRPr sz="2400">
              <a:solidFill>
                <a:srgbClr val="3A3838"/>
              </a:solidFill>
              <a:latin typeface="Georgia"/>
              <a:ea typeface="Georgia"/>
              <a:cs typeface="Georgia"/>
              <a:sym typeface="Georgia"/>
            </a:endParaRPr>
          </a:p>
          <a:p>
            <a:pPr indent="-317500" lvl="0" marL="457200" rtl="0" algn="l">
              <a:lnSpc>
                <a:spcPct val="150000"/>
              </a:lnSpc>
              <a:spcBef>
                <a:spcPts val="0"/>
              </a:spcBef>
              <a:spcAft>
                <a:spcPts val="0"/>
              </a:spcAft>
              <a:buClr>
                <a:srgbClr val="3A3838"/>
              </a:buClr>
              <a:buSzPts val="1400"/>
              <a:buFont typeface="Georgia"/>
              <a:buChar char="•"/>
            </a:pPr>
            <a:r>
              <a:rPr lang="en-US" sz="2400">
                <a:solidFill>
                  <a:srgbClr val="3A3838"/>
                </a:solidFill>
                <a:latin typeface="Georgia"/>
                <a:ea typeface="Georgia"/>
                <a:cs typeface="Georgia"/>
                <a:sym typeface="Georgia"/>
              </a:rPr>
              <a:t>Benefits</a:t>
            </a:r>
            <a:endParaRPr sz="2400">
              <a:solidFill>
                <a:srgbClr val="3A3838"/>
              </a:solidFill>
              <a:latin typeface="Georgia"/>
              <a:ea typeface="Georgia"/>
              <a:cs typeface="Georgia"/>
              <a:sym typeface="Georgia"/>
            </a:endParaRPr>
          </a:p>
          <a:p>
            <a:pPr indent="-317500" lvl="0" marL="457200" rtl="0" algn="l">
              <a:lnSpc>
                <a:spcPct val="150000"/>
              </a:lnSpc>
              <a:spcBef>
                <a:spcPts val="0"/>
              </a:spcBef>
              <a:spcAft>
                <a:spcPts val="0"/>
              </a:spcAft>
              <a:buClr>
                <a:srgbClr val="3A3838"/>
              </a:buClr>
              <a:buSzPts val="1400"/>
              <a:buFont typeface="Georgia"/>
              <a:buChar char="•"/>
            </a:pPr>
            <a:r>
              <a:rPr lang="en-US" sz="2400">
                <a:solidFill>
                  <a:srgbClr val="3A3838"/>
                </a:solidFill>
                <a:latin typeface="Georgia"/>
                <a:ea typeface="Georgia"/>
                <a:cs typeface="Georgia"/>
                <a:sym typeface="Georgia"/>
              </a:rPr>
              <a:t>Is There Money?</a:t>
            </a:r>
            <a:endParaRPr sz="2400">
              <a:solidFill>
                <a:srgbClr val="3A3838"/>
              </a:solidFill>
              <a:latin typeface="Georgia"/>
              <a:ea typeface="Georgia"/>
              <a:cs typeface="Georgia"/>
              <a:sym typeface="Georgia"/>
            </a:endParaRPr>
          </a:p>
          <a:p>
            <a:pPr indent="-317500" lvl="0" marL="457200" rtl="0" algn="l">
              <a:lnSpc>
                <a:spcPct val="150000"/>
              </a:lnSpc>
              <a:spcBef>
                <a:spcPts val="0"/>
              </a:spcBef>
              <a:spcAft>
                <a:spcPts val="0"/>
              </a:spcAft>
              <a:buClr>
                <a:srgbClr val="3A3838"/>
              </a:buClr>
              <a:buSzPts val="1400"/>
              <a:buFont typeface="Georgia"/>
              <a:buChar char="•"/>
            </a:pPr>
            <a:r>
              <a:rPr lang="en-US" sz="2400">
                <a:solidFill>
                  <a:srgbClr val="3A3838"/>
                </a:solidFill>
                <a:latin typeface="Georgia"/>
                <a:ea typeface="Georgia"/>
                <a:cs typeface="Georgia"/>
                <a:sym typeface="Georgia"/>
              </a:rPr>
              <a:t>What Is To Be Done?</a:t>
            </a:r>
            <a:endParaRPr sz="2400">
              <a:solidFill>
                <a:srgbClr val="3A3838"/>
              </a:solidFill>
              <a:latin typeface="Georgia"/>
              <a:ea typeface="Georgia"/>
              <a:cs typeface="Georgia"/>
              <a:sym typeface="Georgi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h47091f0cda361de0_0_155"/>
          <p:cNvSpPr txBox="1"/>
          <p:nvPr>
            <p:ph type="title"/>
          </p:nvPr>
        </p:nvSpPr>
        <p:spPr>
          <a:xfrm>
            <a:off x="831850" y="1709738"/>
            <a:ext cx="10515600" cy="28527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lang="en-US"/>
              <a:t>Faculty Governance</a:t>
            </a:r>
            <a:endParaRPr/>
          </a:p>
        </p:txBody>
      </p:sp>
      <p:sp>
        <p:nvSpPr>
          <p:cNvPr id="221" name="Google Shape;221;h47091f0cda361de0_0_155"/>
          <p:cNvSpPr txBox="1"/>
          <p:nvPr>
            <p:ph idx="1" type="body"/>
          </p:nvPr>
        </p:nvSpPr>
        <p:spPr>
          <a:xfrm>
            <a:off x="831850" y="4589463"/>
            <a:ext cx="10515600" cy="1500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3"/>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8" name="Google Shape;228;p13"/>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9" name="Google Shape;229;p13"/>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0" name="Google Shape;230;p13"/>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1" name="Google Shape;231;p13"/>
          <p:cNvSpPr txBox="1"/>
          <p:nvPr>
            <p:ph type="title"/>
          </p:nvPr>
        </p:nvSpPr>
        <p:spPr>
          <a:xfrm>
            <a:off x="838325" y="365125"/>
            <a:ext cx="10515600" cy="964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Article III. Responsibility of the Faculty</a:t>
            </a:r>
            <a:br>
              <a:rPr lang="en-US" sz="3600">
                <a:solidFill>
                  <a:srgbClr val="AE0940"/>
                </a:solidFill>
                <a:latin typeface="Georgia"/>
                <a:ea typeface="Georgia"/>
                <a:cs typeface="Georgia"/>
                <a:sym typeface="Georgia"/>
              </a:rPr>
            </a:br>
            <a:r>
              <a:rPr lang="en-US" sz="3000">
                <a:solidFill>
                  <a:srgbClr val="AE0940"/>
                </a:solidFill>
                <a:latin typeface="Georgia"/>
                <a:ea typeface="Georgia"/>
                <a:cs typeface="Georgia"/>
                <a:sym typeface="Georgia"/>
              </a:rPr>
              <a:t>B02.3.2 Advice &amp; Recommendations</a:t>
            </a:r>
            <a:endParaRPr sz="3000">
              <a:solidFill>
                <a:srgbClr val="AE0940"/>
              </a:solidFill>
              <a:latin typeface="Georgia"/>
              <a:ea typeface="Georgia"/>
              <a:cs typeface="Georgia"/>
              <a:sym typeface="Georgia"/>
            </a:endParaRPr>
          </a:p>
        </p:txBody>
      </p:sp>
      <p:sp>
        <p:nvSpPr>
          <p:cNvPr id="232" name="Google Shape;232;p13"/>
          <p:cNvSpPr txBox="1"/>
          <p:nvPr>
            <p:ph idx="1" type="body"/>
          </p:nvPr>
        </p:nvSpPr>
        <p:spPr>
          <a:xfrm>
            <a:off x="838200" y="1479875"/>
            <a:ext cx="10515600" cy="4406700"/>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rgbClr val="F37136"/>
              </a:buClr>
              <a:buSzPts val="1540"/>
              <a:buNone/>
            </a:pPr>
            <a:r>
              <a:t/>
            </a:r>
            <a:endParaRPr sz="2200">
              <a:latin typeface="Georgia"/>
              <a:ea typeface="Georgia"/>
              <a:cs typeface="Georgia"/>
              <a:sym typeface="Georgia"/>
            </a:endParaRPr>
          </a:p>
          <a:p>
            <a:pPr indent="0" lvl="0" marL="0" rtl="0" algn="l">
              <a:lnSpc>
                <a:spcPct val="110000"/>
              </a:lnSpc>
              <a:spcBef>
                <a:spcPts val="2200"/>
              </a:spcBef>
              <a:spcAft>
                <a:spcPts val="0"/>
              </a:spcAft>
              <a:buClr>
                <a:srgbClr val="F37136"/>
              </a:buClr>
              <a:buSzPts val="1540"/>
              <a:buNone/>
            </a:pPr>
            <a:r>
              <a:rPr lang="en-US" sz="2200">
                <a:latin typeface="Georgia"/>
                <a:ea typeface="Georgia"/>
                <a:cs typeface="Georgia"/>
                <a:sym typeface="Georgia"/>
              </a:rPr>
              <a:t>. . . . . . , the faculty in accordance with their responsibilities as defined in E 06.0 has a responsibility to advise and make recommendations to the appropriate persons or bodies concerning other policies and decisions affecting university development and welfare.</a:t>
            </a:r>
            <a:endParaRPr sz="2200">
              <a:latin typeface="Georgia"/>
              <a:ea typeface="Georgia"/>
              <a:cs typeface="Georgia"/>
              <a:sym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4"/>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9" name="Google Shape;239;p14"/>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0" name="Google Shape;240;p14"/>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1" name="Google Shape;241;p14"/>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2" name="Google Shape;242;p14"/>
          <p:cNvSpPr txBox="1"/>
          <p:nvPr>
            <p:ph type="title"/>
          </p:nvPr>
        </p:nvSpPr>
        <p:spPr>
          <a:xfrm>
            <a:off x="838200" y="365126"/>
            <a:ext cx="10515600" cy="96671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Article III. Responsibility of the Faculty</a:t>
            </a:r>
            <a:br>
              <a:rPr lang="en-US" sz="3600">
                <a:solidFill>
                  <a:srgbClr val="AE0940"/>
                </a:solidFill>
                <a:latin typeface="Georgia"/>
                <a:ea typeface="Georgia"/>
                <a:cs typeface="Georgia"/>
                <a:sym typeface="Georgia"/>
              </a:rPr>
            </a:br>
            <a:r>
              <a:rPr lang="en-US" sz="3000">
                <a:solidFill>
                  <a:srgbClr val="AE0940"/>
                </a:solidFill>
                <a:latin typeface="Georgia"/>
                <a:ea typeface="Georgia"/>
                <a:cs typeface="Georgia"/>
                <a:sym typeface="Georgia"/>
              </a:rPr>
              <a:t>B02.3.2 Advice &amp; Recommendations</a:t>
            </a:r>
            <a:endParaRPr sz="3000">
              <a:solidFill>
                <a:srgbClr val="AE0940"/>
              </a:solidFill>
              <a:latin typeface="Georgia"/>
              <a:ea typeface="Georgia"/>
              <a:cs typeface="Georgia"/>
              <a:sym typeface="Georgia"/>
            </a:endParaRPr>
          </a:p>
        </p:txBody>
      </p:sp>
      <p:sp>
        <p:nvSpPr>
          <p:cNvPr id="243" name="Google Shape;243;p14"/>
          <p:cNvSpPr txBox="1"/>
          <p:nvPr>
            <p:ph idx="1" type="body"/>
          </p:nvPr>
        </p:nvSpPr>
        <p:spPr>
          <a:xfrm>
            <a:off x="838200" y="1630275"/>
            <a:ext cx="10515600" cy="4767600"/>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rgbClr val="F37136"/>
              </a:buClr>
              <a:buSzPts val="1540"/>
              <a:buNone/>
            </a:pPr>
            <a:r>
              <a:t/>
            </a:r>
            <a:endParaRPr sz="2200">
              <a:latin typeface="Georgia"/>
              <a:ea typeface="Georgia"/>
              <a:cs typeface="Georgia"/>
              <a:sym typeface="Georgia"/>
            </a:endParaRPr>
          </a:p>
          <a:p>
            <a:pPr indent="0" lvl="0" marL="0" rtl="0" algn="l">
              <a:lnSpc>
                <a:spcPct val="110000"/>
              </a:lnSpc>
              <a:spcBef>
                <a:spcPts val="2200"/>
              </a:spcBef>
              <a:spcAft>
                <a:spcPts val="0"/>
              </a:spcAft>
              <a:buClr>
                <a:srgbClr val="F37136"/>
              </a:buClr>
              <a:buSzPts val="1540"/>
              <a:buNone/>
            </a:pPr>
            <a:r>
              <a:rPr lang="en-US" sz="2200">
                <a:latin typeface="Georgia"/>
                <a:ea typeface="Georgia"/>
                <a:cs typeface="Georgia"/>
                <a:sym typeface="Georgia"/>
              </a:rPr>
              <a:t>. . . . recommendations include, for example, the appointment, retention, promotion, and tenure of individual faculty; the appointment of administrative and academic officers; faculty personnel policies; student responsibilities and discipline; the academic calendar; the setting of fund-raising priorities; </a:t>
            </a:r>
            <a:r>
              <a:rPr lang="en-US" sz="2200">
                <a:highlight>
                  <a:srgbClr val="FFFF00"/>
                </a:highlight>
                <a:latin typeface="Georgia"/>
                <a:ea typeface="Georgia"/>
                <a:cs typeface="Georgia"/>
                <a:sym typeface="Georgia"/>
              </a:rPr>
              <a:t>the formulation of priorities for and review of the annual operating budget of the university</a:t>
            </a:r>
            <a:r>
              <a:rPr lang="en-US" sz="2200">
                <a:latin typeface="Georgia"/>
                <a:ea typeface="Georgia"/>
                <a:cs typeface="Georgia"/>
                <a:sym typeface="Georgia"/>
              </a:rPr>
              <a:t>; the development and expansion of the campus; and the expression of university views on matters of public concern.</a:t>
            </a:r>
            <a:endParaRPr/>
          </a:p>
          <a:p>
            <a:pPr indent="0" lvl="0" marL="0" rtl="0" algn="l">
              <a:lnSpc>
                <a:spcPct val="120000"/>
              </a:lnSpc>
              <a:spcBef>
                <a:spcPts val="400"/>
              </a:spcBef>
              <a:spcAft>
                <a:spcPts val="0"/>
              </a:spcAft>
              <a:buClr>
                <a:srgbClr val="F37136"/>
              </a:buClr>
              <a:buSzPts val="1540"/>
              <a:buNone/>
            </a:pPr>
            <a:r>
              <a:t/>
            </a:r>
            <a:endParaRPr sz="2200">
              <a:latin typeface="Georgia"/>
              <a:ea typeface="Georgia"/>
              <a:cs typeface="Georgia"/>
              <a:sym typeface="Georgi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5"/>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50" name="Google Shape;250;p15"/>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51" name="Google Shape;251;p15"/>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52" name="Google Shape;252;p15"/>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253" name="Google Shape;253;p15"/>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Budget &amp; Planning Committee (B02.</a:t>
            </a:r>
            <a:r>
              <a:rPr lang="en-US" sz="3600">
                <a:solidFill>
                  <a:srgbClr val="C00000"/>
                </a:solidFill>
                <a:latin typeface="Georgia"/>
                <a:ea typeface="Georgia"/>
                <a:cs typeface="Georgia"/>
                <a:sym typeface="Georgia"/>
              </a:rPr>
              <a:t>10.8 )</a:t>
            </a:r>
            <a:endParaRPr sz="3600">
              <a:solidFill>
                <a:srgbClr val="AE0940"/>
              </a:solidFill>
              <a:latin typeface="Georgia"/>
              <a:ea typeface="Georgia"/>
              <a:cs typeface="Georgia"/>
              <a:sym typeface="Georgia"/>
            </a:endParaRPr>
          </a:p>
        </p:txBody>
      </p:sp>
      <p:sp>
        <p:nvSpPr>
          <p:cNvPr id="254" name="Google Shape;254;p15"/>
          <p:cNvSpPr txBox="1"/>
          <p:nvPr>
            <p:ph idx="1" type="body"/>
          </p:nvPr>
        </p:nvSpPr>
        <p:spPr>
          <a:xfrm>
            <a:off x="838200" y="1173347"/>
            <a:ext cx="10515600" cy="538586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37136"/>
              </a:buClr>
              <a:buSzPts val="1960"/>
              <a:buNone/>
            </a:pPr>
            <a:r>
              <a:t/>
            </a:r>
            <a:endParaRPr>
              <a:latin typeface="Georgia"/>
              <a:ea typeface="Georgia"/>
              <a:cs typeface="Georgia"/>
              <a:sym typeface="Georgia"/>
            </a:endParaRPr>
          </a:p>
          <a:p>
            <a:pPr indent="0" lvl="0" marL="0" rtl="0" algn="l">
              <a:lnSpc>
                <a:spcPct val="90000"/>
              </a:lnSpc>
              <a:spcBef>
                <a:spcPts val="400"/>
              </a:spcBef>
              <a:spcAft>
                <a:spcPts val="0"/>
              </a:spcAft>
              <a:buClr>
                <a:srgbClr val="F37136"/>
              </a:buClr>
              <a:buSzPts val="1960"/>
              <a:buNone/>
            </a:pPr>
            <a:r>
              <a:rPr lang="en-US">
                <a:latin typeface="Georgia"/>
                <a:ea typeface="Georgia"/>
                <a:cs typeface="Georgia"/>
                <a:sym typeface="Georgia"/>
              </a:rPr>
              <a:t>The Budget and Planning Committee (BPC) shall be the faculty committee on all matters pertaining to university budget and finances.  . . . . . </a:t>
            </a:r>
            <a:endParaRPr>
              <a:latin typeface="Georgia"/>
              <a:ea typeface="Georgia"/>
              <a:cs typeface="Georgia"/>
              <a:sym typeface="Georg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6"/>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1" name="Google Shape;261;p16"/>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2" name="Google Shape;262;p16"/>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3" name="Google Shape;263;p16"/>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4" name="Google Shape;264;p16"/>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Budget &amp; Planning Committee (B02.</a:t>
            </a:r>
            <a:r>
              <a:rPr lang="en-US" sz="3600">
                <a:solidFill>
                  <a:srgbClr val="C00000"/>
                </a:solidFill>
                <a:latin typeface="Georgia"/>
                <a:ea typeface="Georgia"/>
                <a:cs typeface="Georgia"/>
                <a:sym typeface="Georgia"/>
              </a:rPr>
              <a:t>10.8 )</a:t>
            </a:r>
            <a:endParaRPr sz="3600">
              <a:solidFill>
                <a:srgbClr val="AE0940"/>
              </a:solidFill>
              <a:latin typeface="Georgia"/>
              <a:ea typeface="Georgia"/>
              <a:cs typeface="Georgia"/>
              <a:sym typeface="Georgia"/>
            </a:endParaRPr>
          </a:p>
        </p:txBody>
      </p:sp>
      <p:sp>
        <p:nvSpPr>
          <p:cNvPr id="265" name="Google Shape;265;p16"/>
          <p:cNvSpPr txBox="1"/>
          <p:nvPr>
            <p:ph idx="1" type="body"/>
          </p:nvPr>
        </p:nvSpPr>
        <p:spPr>
          <a:xfrm>
            <a:off x="838200" y="1173347"/>
            <a:ext cx="10515600" cy="538586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37136"/>
              </a:buClr>
              <a:buSzPts val="1960"/>
              <a:buNone/>
            </a:pPr>
            <a:r>
              <a:t/>
            </a:r>
            <a:endParaRPr sz="2400">
              <a:highlight>
                <a:srgbClr val="FFFF00"/>
              </a:highlight>
              <a:latin typeface="Georgia"/>
              <a:ea typeface="Georgia"/>
              <a:cs typeface="Georgia"/>
              <a:sym typeface="Georgia"/>
            </a:endParaRPr>
          </a:p>
          <a:p>
            <a:pPr indent="0" lvl="0" marL="0" rtl="0" algn="l">
              <a:lnSpc>
                <a:spcPct val="90000"/>
              </a:lnSpc>
              <a:spcBef>
                <a:spcPts val="400"/>
              </a:spcBef>
              <a:spcAft>
                <a:spcPts val="0"/>
              </a:spcAft>
              <a:buClr>
                <a:srgbClr val="F37136"/>
              </a:buClr>
              <a:buSzPts val="1960"/>
              <a:buNone/>
            </a:pPr>
            <a:r>
              <a:rPr lang="en-US" sz="2400">
                <a:latin typeface="Georgia"/>
                <a:ea typeface="Georgia"/>
                <a:cs typeface="Georgia"/>
                <a:sym typeface="Georgia"/>
              </a:rPr>
              <a:t>The committee shall submit to the Faculty Senate for review and approval academic priorities related to external academic funding. </a:t>
            </a:r>
            <a:endParaRPr sz="2400">
              <a:latin typeface="Georgia"/>
              <a:ea typeface="Georgia"/>
              <a:cs typeface="Georgia"/>
              <a:sym typeface="Georgia"/>
            </a:endParaRPr>
          </a:p>
          <a:p>
            <a:pPr indent="0" lvl="0" marL="0" rtl="0" algn="l">
              <a:lnSpc>
                <a:spcPct val="90000"/>
              </a:lnSpc>
              <a:spcBef>
                <a:spcPts val="400"/>
              </a:spcBef>
              <a:spcAft>
                <a:spcPts val="0"/>
              </a:spcAft>
              <a:buClr>
                <a:srgbClr val="F37136"/>
              </a:buClr>
              <a:buSzPts val="1960"/>
              <a:buNone/>
            </a:pPr>
            <a:r>
              <a:rPr lang="en-US" sz="2400">
                <a:latin typeface="Georgia"/>
                <a:ea typeface="Georgia"/>
                <a:cs typeface="Georgia"/>
                <a:sym typeface="Georgia"/>
              </a:rPr>
              <a:t>The committee shall be responsible for presenting an analysis of the budget and other financial matters to the Senate for its review and the executive committee shall forward that review in writing, as adopted by the Senate, to the president and to the University Council. . . . . . .</a:t>
            </a:r>
            <a:endParaRPr sz="2400">
              <a:latin typeface="Georgia"/>
              <a:ea typeface="Georgia"/>
              <a:cs typeface="Georgia"/>
              <a:sym typeface="Georgia"/>
            </a:endParaRPr>
          </a:p>
          <a:p>
            <a:pPr indent="0" lvl="0" marL="0" rtl="0" algn="l">
              <a:lnSpc>
                <a:spcPct val="120000"/>
              </a:lnSpc>
              <a:spcBef>
                <a:spcPts val="400"/>
              </a:spcBef>
              <a:spcAft>
                <a:spcPts val="0"/>
              </a:spcAft>
              <a:buClr>
                <a:srgbClr val="F37136"/>
              </a:buClr>
              <a:buSzPts val="1960"/>
              <a:buNone/>
            </a:pPr>
            <a:r>
              <a:t/>
            </a:r>
            <a:endParaRPr sz="2400">
              <a:latin typeface="Georgia"/>
              <a:ea typeface="Georgia"/>
              <a:cs typeface="Georgia"/>
              <a:sym typeface="Georgi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h47091f0cda361de0_0_149"/>
          <p:cNvSpPr txBox="1"/>
          <p:nvPr>
            <p:ph type="title"/>
          </p:nvPr>
        </p:nvSpPr>
        <p:spPr>
          <a:xfrm>
            <a:off x="831850" y="1709738"/>
            <a:ext cx="10515600" cy="28527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lang="en-US"/>
              <a:t>US News &amp; Carnegie Ranking</a:t>
            </a:r>
            <a:endParaRPr/>
          </a:p>
        </p:txBody>
      </p:sp>
      <p:sp>
        <p:nvSpPr>
          <p:cNvPr id="272" name="Google Shape;272;h47091f0cda361de0_0_149"/>
          <p:cNvSpPr txBox="1"/>
          <p:nvPr>
            <p:ph idx="1" type="body"/>
          </p:nvPr>
        </p:nvSpPr>
        <p:spPr>
          <a:xfrm>
            <a:off x="831850" y="4589463"/>
            <a:ext cx="10515600" cy="1500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Where do we stand?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8"/>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9" name="Google Shape;279;p18"/>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0" name="Google Shape;280;p18"/>
          <p:cNvSpPr/>
          <p:nvPr/>
        </p:nvSpPr>
        <p:spPr>
          <a:xfrm flipH="1" rot="5400000">
            <a:off x="-2831973" y="2831975"/>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1" name="Google Shape;281;p18"/>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2" name="Google Shape;282;p18"/>
          <p:cNvSpPr txBox="1"/>
          <p:nvPr>
            <p:ph type="title"/>
          </p:nvPr>
        </p:nvSpPr>
        <p:spPr>
          <a:xfrm>
            <a:off x="838199" y="365126"/>
            <a:ext cx="9303327" cy="104623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400"/>
              <a:buFont typeface="Georgia"/>
              <a:buNone/>
            </a:pPr>
            <a:r>
              <a:rPr lang="en-US">
                <a:solidFill>
                  <a:srgbClr val="AE0940"/>
                </a:solidFill>
                <a:latin typeface="Georgia"/>
                <a:ea typeface="Georgia"/>
                <a:cs typeface="Georgia"/>
                <a:sym typeface="Georgia"/>
              </a:rPr>
              <a:t>       RIT &amp; USNEWS&amp;WORLD REPORT</a:t>
            </a:r>
            <a:endParaRPr/>
          </a:p>
        </p:txBody>
      </p:sp>
      <p:pic>
        <p:nvPicPr>
          <p:cNvPr id="283" name="Google Shape;283;p18"/>
          <p:cNvPicPr preferRelativeResize="0"/>
          <p:nvPr>
            <p:ph idx="1" type="body"/>
          </p:nvPr>
        </p:nvPicPr>
        <p:blipFill rotWithShape="1">
          <a:blip r:embed="rId3">
            <a:alphaModFix/>
          </a:blip>
          <a:srcRect b="0" l="0" r="0" t="0"/>
          <a:stretch/>
        </p:blipFill>
        <p:spPr>
          <a:xfrm>
            <a:off x="1527456" y="1560513"/>
            <a:ext cx="9137088" cy="48545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9"/>
          <p:cNvSpPr txBox="1"/>
          <p:nvPr>
            <p:ph type="title"/>
          </p:nvPr>
        </p:nvSpPr>
        <p:spPr>
          <a:xfrm>
            <a:off x="838200" y="365125"/>
            <a:ext cx="10355664" cy="83223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USNEWS&amp;WORLD sub-scores</a:t>
            </a:r>
            <a:endParaRPr sz="4000"/>
          </a:p>
        </p:txBody>
      </p:sp>
      <p:graphicFrame>
        <p:nvGraphicFramePr>
          <p:cNvPr id="289" name="Google Shape;289;p19"/>
          <p:cNvGraphicFramePr/>
          <p:nvPr/>
        </p:nvGraphicFramePr>
        <p:xfrm>
          <a:off x="3426006" y="1112805"/>
          <a:ext cx="3000000" cy="3000000"/>
        </p:xfrm>
        <a:graphic>
          <a:graphicData uri="http://schemas.openxmlformats.org/drawingml/2006/table">
            <a:tbl>
              <a:tblPr>
                <a:noFill/>
                <a:tableStyleId>{A58BA230-9C34-4B55-8A6E-AF84B05AD4C9}</a:tableStyleId>
              </a:tblPr>
              <a:tblGrid>
                <a:gridCol w="1684775"/>
                <a:gridCol w="728875"/>
                <a:gridCol w="707950"/>
                <a:gridCol w="707950"/>
              </a:tblGrid>
              <a:tr h="137925">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Criteria</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%Weight</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2026 Rank</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2025 Rank</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Graduation &amp; Retention</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21%</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127</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128</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Peer Assessment</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20%</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74</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71</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Social Mobility</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11%</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88</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85</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Faculty Resources</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11%</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108</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119</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Graduation Performance</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10%</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129</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168</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Financial Resources</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8%</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151</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116</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Student Excellence</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5%</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48</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41</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Graduate Earning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5%</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98</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98</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Borrower Debt</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5%</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398</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398</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Faculty Research</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4%</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132</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147</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r>
              <a:tr h="181300">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Overall</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Calibri"/>
                        <a:buNone/>
                      </a:pPr>
                      <a:r>
                        <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95th</a:t>
                      </a:r>
                      <a:endParaRPr b="0" i="0" sz="1200" u="none" cap="none" strike="noStrike">
                        <a:solidFill>
                          <a:srgbClr val="000000"/>
                        </a:solidFill>
                        <a:latin typeface="Georgia"/>
                        <a:ea typeface="Georgia"/>
                        <a:cs typeface="Georgia"/>
                        <a:sym typeface="Georgia"/>
                      </a:endParaRPr>
                    </a:p>
                  </a:txBody>
                  <a:tcPr marT="8975" marB="0" marR="8975" marL="8975" anchor="ctr"/>
                </a:tc>
                <a:tc>
                  <a:txBody>
                    <a:bodyPr/>
                    <a:lstStyle/>
                    <a:p>
                      <a:pPr indent="0" lvl="0" marL="0" marR="0" rtl="0" algn="ctr">
                        <a:spcBef>
                          <a:spcPts val="0"/>
                        </a:spcBef>
                        <a:spcAft>
                          <a:spcPts val="0"/>
                        </a:spcAft>
                        <a:buClr>
                          <a:schemeClr val="dk1"/>
                        </a:buClr>
                        <a:buSzPts val="1200"/>
                        <a:buFont typeface="Georgia"/>
                        <a:buNone/>
                      </a:pPr>
                      <a:r>
                        <a:rPr lang="en-US" sz="1200" u="none" cap="none" strike="noStrike">
                          <a:latin typeface="Georgia"/>
                          <a:ea typeface="Georgia"/>
                          <a:cs typeface="Georgia"/>
                          <a:sym typeface="Georgia"/>
                        </a:rPr>
                        <a:t>88th</a:t>
                      </a:r>
                      <a:endParaRPr b="0" i="0" sz="1200" u="none" cap="none" strike="noStrike">
                        <a:solidFill>
                          <a:srgbClr val="000000"/>
                        </a:solidFill>
                        <a:latin typeface="Georgia"/>
                        <a:ea typeface="Georgia"/>
                        <a:cs typeface="Georgia"/>
                        <a:sym typeface="Georgia"/>
                      </a:endParaRPr>
                    </a:p>
                  </a:txBody>
                  <a:tcPr marT="8975" marB="0" marR="8975" marL="8975" anchor="ctr"/>
                </a:tc>
              </a:tr>
            </a:tbl>
          </a:graphicData>
        </a:graphic>
      </p:graphicFrame>
      <p:sp>
        <p:nvSpPr>
          <p:cNvPr id="290" name="Google Shape;290;p19"/>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1" name="Google Shape;291;p19"/>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2" name="Google Shape;292;p19"/>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3" name="Google Shape;293;p19"/>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4" name="Google Shape;294;p19"/>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295" name="Google Shape;295;p19"/>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Georgia"/>
              <a:buNone/>
            </a:pPr>
            <a:r>
              <a:rPr lang="en-US">
                <a:solidFill>
                  <a:srgbClr val="C00000"/>
                </a:solidFill>
                <a:latin typeface="Georgia"/>
                <a:ea typeface="Georgia"/>
                <a:cs typeface="Georgia"/>
                <a:sym typeface="Georgia"/>
              </a:rPr>
              <a:t>		Carnegie Reclassification</a:t>
            </a:r>
            <a:endParaRPr/>
          </a:p>
        </p:txBody>
      </p:sp>
      <p:sp>
        <p:nvSpPr>
          <p:cNvPr id="301" name="Google Shape;301;p20"/>
          <p:cNvSpPr txBox="1"/>
          <p:nvPr>
            <p:ph idx="1" type="body"/>
          </p:nvPr>
        </p:nvSpPr>
        <p:spPr>
          <a:xfrm>
            <a:off x="758232" y="1551181"/>
            <a:ext cx="10515600" cy="435133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The R1 methodology has changed significantly over time, with the 2005 update adding a </a:t>
            </a:r>
            <a:r>
              <a:rPr lang="en-US" sz="2400">
                <a:highlight>
                  <a:srgbClr val="FFFF00"/>
                </a:highlight>
                <a:latin typeface="Georgia"/>
                <a:ea typeface="Georgia"/>
                <a:cs typeface="Georgia"/>
                <a:sym typeface="Georgia"/>
              </a:rPr>
              <a:t>10-metric formula that involved a normative, relative, and complicated proce</a:t>
            </a:r>
            <a:r>
              <a:rPr lang="en-US" sz="2400">
                <a:latin typeface="Georgia"/>
                <a:ea typeface="Georgia"/>
                <a:cs typeface="Georgia"/>
                <a:sym typeface="Georgia"/>
              </a:rPr>
              <a:t>ss that left an unclear line between the R1 and R2 designations. This methodology also put institutions in competition with one another to gain entrance into an R1 designation that was capped at a certain number. </a:t>
            </a:r>
            <a:endParaRPr/>
          </a:p>
        </p:txBody>
      </p:sp>
      <p:sp>
        <p:nvSpPr>
          <p:cNvPr id="302" name="Google Shape;302;p20"/>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3" name="Google Shape;303;p20"/>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4" name="Google Shape;304;p20"/>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5" name="Google Shape;305;p20"/>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6" name="Google Shape;306;p20"/>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307" name="Google Shape;307;p20"/>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Georgia"/>
              <a:buNone/>
            </a:pPr>
            <a:r>
              <a:rPr lang="en-US">
                <a:solidFill>
                  <a:srgbClr val="C00000"/>
                </a:solidFill>
                <a:latin typeface="Georgia"/>
                <a:ea typeface="Georgia"/>
                <a:cs typeface="Georgia"/>
                <a:sym typeface="Georgia"/>
              </a:rPr>
              <a:t>		Carnegie Reclassification</a:t>
            </a:r>
            <a:endParaRPr/>
          </a:p>
        </p:txBody>
      </p:sp>
      <p:sp>
        <p:nvSpPr>
          <p:cNvPr id="313" name="Google Shape;313;p21"/>
          <p:cNvSpPr txBox="1"/>
          <p:nvPr>
            <p:ph idx="1" type="body"/>
          </p:nvPr>
        </p:nvSpPr>
        <p:spPr>
          <a:xfrm>
            <a:off x="758232" y="1551181"/>
            <a:ext cx="10515600" cy="435133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In the 2025 Carnegie Classifications, the updated methodology will use a clear threshold to define the highest research designation: </a:t>
            </a:r>
            <a:r>
              <a:rPr lang="en-US" sz="2400">
                <a:highlight>
                  <a:srgbClr val="FFFF00"/>
                </a:highlight>
                <a:latin typeface="Georgia"/>
                <a:ea typeface="Georgia"/>
                <a:cs typeface="Georgia"/>
                <a:sym typeface="Georgia"/>
              </a:rPr>
              <a:t>$50 million in total research spending and 70 research doctorates.</a:t>
            </a:r>
            <a:r>
              <a:rPr lang="en-US" sz="2400">
                <a:latin typeface="Georgia"/>
                <a:ea typeface="Georgia"/>
                <a:cs typeface="Georgia"/>
                <a:sym typeface="Georgia"/>
              </a:rPr>
              <a:t> In the new methodology, any institution that meets the threshold will be classified as R1: Very High Research Spending and Doctorate Production.</a:t>
            </a:r>
            <a:endParaRPr/>
          </a:p>
          <a:p>
            <a:pPr indent="0" lvl="0" marL="0" rtl="0" algn="l">
              <a:lnSpc>
                <a:spcPct val="90000"/>
              </a:lnSpc>
              <a:spcBef>
                <a:spcPts val="1000"/>
              </a:spcBef>
              <a:spcAft>
                <a:spcPts val="0"/>
              </a:spcAft>
              <a:buClr>
                <a:schemeClr val="dk1"/>
              </a:buClr>
              <a:buSzPts val="2400"/>
              <a:buNone/>
            </a:pPr>
            <a:r>
              <a:t/>
            </a:r>
            <a:endParaRPr sz="2400">
              <a:latin typeface="Georgia"/>
              <a:ea typeface="Georgia"/>
              <a:cs typeface="Georgia"/>
              <a:sym typeface="Georgia"/>
            </a:endParaRPr>
          </a:p>
          <a:p>
            <a:pPr indent="-76200" lvl="0" marL="228600" rtl="0" algn="l">
              <a:lnSpc>
                <a:spcPct val="90000"/>
              </a:lnSpc>
              <a:spcBef>
                <a:spcPts val="1000"/>
              </a:spcBef>
              <a:spcAft>
                <a:spcPts val="0"/>
              </a:spcAft>
              <a:buClr>
                <a:schemeClr val="dk1"/>
              </a:buClr>
              <a:buSzPts val="2400"/>
              <a:buNone/>
            </a:pPr>
            <a:r>
              <a:t/>
            </a:r>
            <a:endParaRPr sz="2400">
              <a:latin typeface="Georgia"/>
              <a:ea typeface="Georgia"/>
              <a:cs typeface="Georgia"/>
              <a:sym typeface="Georgia"/>
            </a:endParaRPr>
          </a:p>
        </p:txBody>
      </p:sp>
      <p:sp>
        <p:nvSpPr>
          <p:cNvPr id="314" name="Google Shape;314;p21"/>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5" name="Google Shape;315;p21"/>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6" name="Google Shape;316;p21"/>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7" name="Google Shape;317;p21"/>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8" name="Google Shape;318;p21"/>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319" name="Google Shape;319;p21"/>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00000"/>
              </a:buClr>
              <a:buSzPts val="4400"/>
              <a:buFont typeface="Georgia"/>
              <a:buNone/>
            </a:pPr>
            <a:r>
              <a:rPr lang="en-US">
                <a:solidFill>
                  <a:srgbClr val="C00000"/>
                </a:solidFill>
                <a:latin typeface="Georgia"/>
                <a:ea typeface="Georgia"/>
                <a:cs typeface="Georgia"/>
                <a:sym typeface="Georgia"/>
              </a:rPr>
              <a:t>PhDs conferred </a:t>
            </a:r>
            <a:endParaRPr/>
          </a:p>
        </p:txBody>
      </p:sp>
      <p:sp>
        <p:nvSpPr>
          <p:cNvPr id="325" name="Google Shape;325;p22"/>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6" name="Google Shape;326;p22"/>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7" name="Google Shape;327;p22"/>
          <p:cNvSpPr/>
          <p:nvPr/>
        </p:nvSpPr>
        <p:spPr>
          <a:xfrm flipH="1" rot="5400000">
            <a:off x="-2847525" y="2868119"/>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8" name="Google Shape;328;p22"/>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9" name="Google Shape;329;p22"/>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330" name="Google Shape;330;p22"/>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
        <p:nvSpPr>
          <p:cNvPr id="331" name="Google Shape;331;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Georgia"/>
              <a:buNone/>
            </a:pPr>
            <a:r>
              <a:rPr lang="en-US">
                <a:latin typeface="Georgia"/>
                <a:ea typeface="Georgia"/>
                <a:cs typeface="Georgia"/>
                <a:sym typeface="Georgia"/>
              </a:rPr>
              <a:t>PhDs conferred </a:t>
            </a:r>
            <a:endParaRPr/>
          </a:p>
        </p:txBody>
      </p:sp>
      <p:pic>
        <p:nvPicPr>
          <p:cNvPr id="337" name="Google Shape;337;p23"/>
          <p:cNvPicPr preferRelativeResize="0"/>
          <p:nvPr>
            <p:ph idx="1" type="body"/>
          </p:nvPr>
        </p:nvPicPr>
        <p:blipFill rotWithShape="1">
          <a:blip r:embed="rId3">
            <a:alphaModFix/>
          </a:blip>
          <a:srcRect b="0" l="0" r="0" t="0"/>
          <a:stretch/>
        </p:blipFill>
        <p:spPr>
          <a:xfrm>
            <a:off x="2186983" y="1422094"/>
            <a:ext cx="7658098" cy="4351338"/>
          </a:xfrm>
          <a:prstGeom prst="rect">
            <a:avLst/>
          </a:prstGeom>
          <a:noFill/>
          <a:ln>
            <a:noFill/>
          </a:ln>
        </p:spPr>
      </p:pic>
      <p:sp>
        <p:nvSpPr>
          <p:cNvPr id="338" name="Google Shape;338;p23"/>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9" name="Google Shape;339;p23"/>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0" name="Google Shape;340;p23"/>
          <p:cNvSpPr/>
          <p:nvPr/>
        </p:nvSpPr>
        <p:spPr>
          <a:xfrm flipH="1" rot="5400000">
            <a:off x="-2847525" y="2868119"/>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1" name="Google Shape;341;p23"/>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2" name="Google Shape;342;p23"/>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343" name="Google Shape;343;p23"/>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3">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h47091f0cda361de0_0_162"/>
          <p:cNvSpPr txBox="1"/>
          <p:nvPr>
            <p:ph type="title"/>
          </p:nvPr>
        </p:nvSpPr>
        <p:spPr>
          <a:xfrm>
            <a:off x="831850" y="1709738"/>
            <a:ext cx="10515600" cy="28527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lang="en-US"/>
              <a:t>COACHE Survey</a:t>
            </a:r>
            <a:endParaRPr/>
          </a:p>
        </p:txBody>
      </p:sp>
      <p:sp>
        <p:nvSpPr>
          <p:cNvPr id="350" name="Google Shape;350;h47091f0cda361de0_0_162"/>
          <p:cNvSpPr txBox="1"/>
          <p:nvPr>
            <p:ph idx="1" type="body"/>
          </p:nvPr>
        </p:nvSpPr>
        <p:spPr>
          <a:xfrm>
            <a:off x="831850" y="4589463"/>
            <a:ext cx="10515600" cy="1500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25"/>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7" name="Google Shape;357;p25"/>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8" name="Google Shape;358;p25"/>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9" name="Google Shape;359;p25"/>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0" name="Google Shape;360;p25"/>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COACHE I</a:t>
            </a:r>
            <a:endParaRPr/>
          </a:p>
        </p:txBody>
      </p:sp>
      <p:sp>
        <p:nvSpPr>
          <p:cNvPr id="361" name="Google Shape;361;p25"/>
          <p:cNvSpPr txBox="1"/>
          <p:nvPr>
            <p:ph idx="1" type="body"/>
          </p:nvPr>
        </p:nvSpPr>
        <p:spPr>
          <a:xfrm>
            <a:off x="838200" y="1173347"/>
            <a:ext cx="10515600" cy="538586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sz="2400">
                <a:latin typeface="Georgia"/>
                <a:ea typeface="Georgia"/>
                <a:cs typeface="Georgia"/>
                <a:sym typeface="Georgia"/>
              </a:rPr>
              <a:t>“You selected five comparison institutions – "peers" in the report – to represent those most similar to you in the faculty labor market.”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sz="2400">
                <a:latin typeface="Georgia"/>
                <a:ea typeface="Georgia"/>
                <a:cs typeface="Georgia"/>
                <a:sym typeface="Georgia"/>
              </a:rPr>
              <a:t>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sz="2400">
                <a:latin typeface="Georgia"/>
                <a:ea typeface="Georgia"/>
                <a:cs typeface="Georgia"/>
                <a:sym typeface="Georgia"/>
              </a:rPr>
              <a:t>	Clemson</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sz="2400">
                <a:latin typeface="Georgia"/>
                <a:ea typeface="Georgia"/>
                <a:cs typeface="Georgia"/>
                <a:sym typeface="Georgia"/>
              </a:rPr>
              <a:t>	Lehigh</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sz="2400">
                <a:latin typeface="Georgia"/>
                <a:ea typeface="Georgia"/>
                <a:cs typeface="Georgia"/>
                <a:sym typeface="Georgia"/>
              </a:rPr>
              <a:t>	Missouri U. of Sciences &amp; Technology</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sz="2400">
                <a:latin typeface="Georgia"/>
                <a:ea typeface="Georgia"/>
                <a:cs typeface="Georgia"/>
                <a:sym typeface="Georgia"/>
              </a:rPr>
              <a:t>	Virginia Polytechnic</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sz="2400">
                <a:latin typeface="Georgia"/>
                <a:ea typeface="Georgia"/>
                <a:cs typeface="Georgia"/>
                <a:sym typeface="Georgia"/>
              </a:rPr>
              <a:t>	Worcester Polytechnic</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120000"/>
              </a:lnSpc>
              <a:spcBef>
                <a:spcPts val="400"/>
              </a:spcBef>
              <a:spcAft>
                <a:spcPts val="0"/>
              </a:spcAft>
              <a:buClr>
                <a:srgbClr val="F37136"/>
              </a:buClr>
              <a:buSzPts val="1680"/>
              <a:buNone/>
            </a:pPr>
            <a:r>
              <a:t/>
            </a:r>
            <a:endParaRPr sz="2400">
              <a:latin typeface="Georgia"/>
              <a:ea typeface="Georgia"/>
              <a:cs typeface="Georgia"/>
              <a:sym typeface="Georgi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26"/>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8" name="Google Shape;368;p26"/>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9" name="Google Shape;369;p26"/>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0" name="Google Shape;370;p26"/>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1" name="Google Shape;371;p26"/>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COACHE II</a:t>
            </a:r>
            <a:endParaRPr/>
          </a:p>
        </p:txBody>
      </p:sp>
      <p:sp>
        <p:nvSpPr>
          <p:cNvPr id="372" name="Google Shape;372;p26"/>
          <p:cNvSpPr txBox="1"/>
          <p:nvPr>
            <p:ph idx="1" type="body"/>
          </p:nvPr>
        </p:nvSpPr>
        <p:spPr>
          <a:xfrm>
            <a:off x="838200" y="1173347"/>
            <a:ext cx="10515600" cy="538586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sz="2400">
                <a:latin typeface="Georgia"/>
                <a:ea typeface="Georgia"/>
                <a:cs typeface="Georgia"/>
                <a:sym typeface="Georgia"/>
              </a:rPr>
              <a:t>Faculty are also asked to identify the two worst aspects of working at your institution. . . . The most frequently cited responses at your institution are highlighted in red.</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						Overall    Pre-tenure    Associate    Women    FOC</a:t>
            </a:r>
            <a:endParaRPr>
              <a:latin typeface="Georgia"/>
              <a:ea typeface="Georgia"/>
              <a:cs typeface="Georgia"/>
              <a:sym typeface="Georgia"/>
            </a:endParaRPr>
          </a:p>
          <a:p>
            <a:pPr indent="0" lvl="0" marL="0" rtl="0" algn="l">
              <a:lnSpc>
                <a:spcPct val="90000"/>
              </a:lnSpc>
              <a:spcBef>
                <a:spcPts val="1000"/>
              </a:spcBef>
              <a:spcAft>
                <a:spcPts val="0"/>
              </a:spcAft>
              <a:buClr>
                <a:srgbClr val="FF0000"/>
              </a:buClr>
              <a:buSzPts val="2400"/>
              <a:buNone/>
            </a:pPr>
            <a:r>
              <a:rPr lang="en-US" sz="2400">
                <a:solidFill>
                  <a:srgbClr val="FF0000"/>
                </a:solidFill>
                <a:latin typeface="Georgia"/>
                <a:ea typeface="Georgia"/>
                <a:cs typeface="Georgia"/>
                <a:sym typeface="Georgia"/>
              </a:rPr>
              <a:t>Compensation			30% 		26%             30%            21%		32%</a:t>
            </a:r>
            <a:endParaRPr>
              <a:latin typeface="Georgia"/>
              <a:ea typeface="Georgia"/>
              <a:cs typeface="Georgia"/>
              <a:sym typeface="Georgia"/>
            </a:endParaRPr>
          </a:p>
          <a:p>
            <a:pPr indent="0" lvl="0" marL="0" rtl="0" algn="l">
              <a:lnSpc>
                <a:spcPct val="90000"/>
              </a:lnSpc>
              <a:spcBef>
                <a:spcPts val="1000"/>
              </a:spcBef>
              <a:spcAft>
                <a:spcPts val="0"/>
              </a:spcAft>
              <a:buClr>
                <a:srgbClr val="FF0000"/>
              </a:buClr>
              <a:buSzPts val="2400"/>
              <a:buNone/>
            </a:pPr>
            <a:r>
              <a:rPr lang="en-US" sz="2400">
                <a:solidFill>
                  <a:srgbClr val="FF0000"/>
                </a:solidFill>
                <a:latin typeface="Georgia"/>
                <a:ea typeface="Georgia"/>
                <a:cs typeface="Georgia"/>
                <a:sym typeface="Georgia"/>
              </a:rPr>
              <a:t>Teaching load			18% 		 </a:t>
            </a:r>
            <a:r>
              <a:rPr lang="en-US" sz="2400">
                <a:latin typeface="Georgia"/>
                <a:ea typeface="Georgia"/>
                <a:cs typeface="Georgia"/>
                <a:sym typeface="Georgia"/>
              </a:rPr>
              <a:t>4% </a:t>
            </a:r>
            <a:r>
              <a:rPr lang="en-US" sz="2400">
                <a:solidFill>
                  <a:srgbClr val="FF0000"/>
                </a:solidFill>
                <a:latin typeface="Georgia"/>
                <a:ea typeface="Georgia"/>
                <a:cs typeface="Georgia"/>
                <a:sym typeface="Georgia"/>
              </a:rPr>
              <a:t>	         20%            18%        19%</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Quality of leadership	16% 		16% 	         16%             17%        10%</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120000"/>
              </a:lnSpc>
              <a:spcBef>
                <a:spcPts val="400"/>
              </a:spcBef>
              <a:spcAft>
                <a:spcPts val="0"/>
              </a:spcAft>
              <a:buClr>
                <a:srgbClr val="F37136"/>
              </a:buClr>
              <a:buSzPts val="1680"/>
              <a:buNone/>
            </a:pPr>
            <a:r>
              <a:t/>
            </a:r>
            <a:endParaRPr sz="2400">
              <a:latin typeface="Georgia"/>
              <a:ea typeface="Georgia"/>
              <a:cs typeface="Georgia"/>
              <a:sym typeface="Georgi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27"/>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9" name="Google Shape;379;p27"/>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0" name="Google Shape;380;p27"/>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1" name="Google Shape;381;p27"/>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2" name="Google Shape;382;p27"/>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2018-2026 RIT Faculty Salary % Increment</a:t>
            </a:r>
            <a:endParaRPr/>
          </a:p>
        </p:txBody>
      </p:sp>
      <p:sp>
        <p:nvSpPr>
          <p:cNvPr id="383" name="Google Shape;383;p27"/>
          <p:cNvSpPr txBox="1"/>
          <p:nvPr>
            <p:ph idx="1" type="body"/>
          </p:nvPr>
        </p:nvSpPr>
        <p:spPr>
          <a:xfrm>
            <a:off x="1216791" y="1107013"/>
            <a:ext cx="7599218" cy="4854735"/>
          </a:xfrm>
          <a:prstGeom prst="rect">
            <a:avLst/>
          </a:prstGeom>
          <a:noFill/>
          <a:ln>
            <a:noFill/>
          </a:ln>
        </p:spPr>
        <p:txBody>
          <a:bodyPr anchorCtr="0" anchor="t" bIns="45700" lIns="91425" spcFirstLastPara="1" rIns="91425" wrap="square" tIns="45700">
            <a:noAutofit/>
          </a:bodyPr>
          <a:lstStyle/>
          <a:p>
            <a:pPr indent="0" lvl="0" marL="228600" rtl="0" algn="l">
              <a:lnSpc>
                <a:spcPct val="150000"/>
              </a:lnSpc>
              <a:spcBef>
                <a:spcPts val="0"/>
              </a:spcBef>
              <a:spcAft>
                <a:spcPts val="0"/>
              </a:spcAft>
              <a:buClr>
                <a:schemeClr val="dk1"/>
              </a:buClr>
              <a:buSzPts val="1600"/>
              <a:buNone/>
            </a:pPr>
            <a:r>
              <a:t/>
            </a:r>
            <a:endParaRPr sz="1600">
              <a:highlight>
                <a:srgbClr val="FFFF00"/>
              </a:highlight>
              <a:latin typeface="Georgia"/>
              <a:ea typeface="Georgia"/>
              <a:cs typeface="Georgia"/>
              <a:sym typeface="Georg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8"/>
          <p:cNvSpPr txBox="1"/>
          <p:nvPr>
            <p:ph type="title"/>
          </p:nvPr>
        </p:nvSpPr>
        <p:spPr>
          <a:xfrm>
            <a:off x="830893" y="5111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2018-2026 RIT Faculty Salary % Increment</a:t>
            </a:r>
            <a:endParaRPr sz="3600"/>
          </a:p>
        </p:txBody>
      </p:sp>
      <p:sp>
        <p:nvSpPr>
          <p:cNvPr id="390" name="Google Shape;390;p28"/>
          <p:cNvSpPr txBox="1"/>
          <p:nvPr>
            <p:ph idx="1" type="body"/>
          </p:nvPr>
        </p:nvSpPr>
        <p:spPr>
          <a:xfrm>
            <a:off x="838199" y="1205345"/>
            <a:ext cx="10522907" cy="560153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rPr lang="en-US" sz="1800">
                <a:latin typeface="Georgia"/>
                <a:ea typeface="Georgia"/>
                <a:cs typeface="Georgia"/>
                <a:sym typeface="Georgia"/>
              </a:rPr>
              <a:t>https://projects.propublica.org/nonprofits/organizations/160743140/202631329339300713/full</a:t>
            </a:r>
            <a:endParaRPr/>
          </a:p>
        </p:txBody>
      </p:sp>
      <p:graphicFrame>
        <p:nvGraphicFramePr>
          <p:cNvPr id="391" name="Google Shape;391;p28"/>
          <p:cNvGraphicFramePr/>
          <p:nvPr/>
        </p:nvGraphicFramePr>
        <p:xfrm>
          <a:off x="4010188" y="1190311"/>
          <a:ext cx="3000000" cy="3000000"/>
        </p:xfrm>
        <a:graphic>
          <a:graphicData uri="http://schemas.openxmlformats.org/drawingml/2006/table">
            <a:tbl>
              <a:tblPr>
                <a:noFill/>
                <a:tableStyleId>{A58BA230-9C34-4B55-8A6E-AF84B05AD4C9}</a:tableStyleId>
              </a:tblPr>
              <a:tblGrid>
                <a:gridCol w="821400"/>
                <a:gridCol w="380275"/>
                <a:gridCol w="901250"/>
                <a:gridCol w="410675"/>
                <a:gridCol w="821400"/>
                <a:gridCol w="836625"/>
              </a:tblGrid>
              <a:tr h="25692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CPI</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Merit</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Market</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2.40%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2018</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1.80%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2019</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1.40%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0.00%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0.00%</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7.00%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2021</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2.75%</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0.25%</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6.50%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2022</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2.75%</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0.25%</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3.40%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2023</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2.75%</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0.25%</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2.90%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2024</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2.50%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0.5%</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2.70%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2025</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0.00%</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3.40%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2026</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0.00%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0.00%</a:t>
                      </a:r>
                      <a:endParaRPr b="0" i="0" sz="1500" u="none" cap="none" strike="noStrike">
                        <a:solidFill>
                          <a:srgbClr val="000000"/>
                        </a:solidFill>
                        <a:latin typeface="Georgia"/>
                        <a:ea typeface="Georgia"/>
                        <a:cs typeface="Georgia"/>
                        <a:sym typeface="Georgia"/>
                      </a:endParaRPr>
                    </a:p>
                  </a:txBody>
                  <a:tcPr marT="9525" marB="0" marR="9525" marL="9525" anchor="ctr"/>
                </a:tc>
              </a:tr>
              <a:tr h="256925">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Calibri"/>
                        <a:buNone/>
                      </a:pPr>
                      <a:r>
                        <a:t/>
                      </a:r>
                      <a:endParaRPr b="0" i="0" sz="1500" u="none" cap="none" strike="noStrike">
                        <a:solidFill>
                          <a:srgbClr val="000000"/>
                        </a:solidFill>
                        <a:latin typeface="Georgia"/>
                        <a:ea typeface="Georgia"/>
                        <a:cs typeface="Georgia"/>
                        <a:sym typeface="Georgia"/>
                      </a:endParaRPr>
                    </a:p>
                  </a:txBody>
                  <a:tcPr marT="9525" marB="0" marR="9525" marL="9525" anchor="ct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29"/>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8" name="Google Shape;398;p29"/>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9" name="Google Shape;399;p29"/>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00" name="Google Shape;400;p29"/>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01" name="Google Shape;401;p29"/>
          <p:cNvSpPr txBox="1"/>
          <p:nvPr>
            <p:ph type="title"/>
          </p:nvPr>
        </p:nvSpPr>
        <p:spPr>
          <a:xfrm>
            <a:off x="834735" y="24043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2026/27 Increments </a:t>
            </a:r>
            <a:r>
              <a:rPr lang="en-US" sz="3600"/>
              <a:t>Around Us</a:t>
            </a:r>
            <a:r>
              <a:rPr lang="en-US" sz="3600">
                <a:solidFill>
                  <a:srgbClr val="AE0940"/>
                </a:solidFill>
                <a:latin typeface="Georgia"/>
                <a:ea typeface="Georgia"/>
                <a:cs typeface="Georgia"/>
                <a:sym typeface="Georgia"/>
              </a:rPr>
              <a:t> </a:t>
            </a:r>
            <a:endParaRPr/>
          </a:p>
        </p:txBody>
      </p:sp>
      <p:sp>
        <p:nvSpPr>
          <p:cNvPr id="402" name="Google Shape;402;p29"/>
          <p:cNvSpPr txBox="1"/>
          <p:nvPr>
            <p:ph idx="1" type="body"/>
          </p:nvPr>
        </p:nvSpPr>
        <p:spPr>
          <a:xfrm>
            <a:off x="838200" y="1018310"/>
            <a:ext cx="10515600" cy="541779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	Brockport: 4.5%</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	Genesee Community College: 3% plus $500 added to base</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	Geneseo: 4.5%</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	Monroe Community College: 2.75%</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	St. John Fisher: 2% </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	University of Rochester: 3%</a:t>
            </a:r>
            <a:endParaRPr>
              <a:latin typeface="Georgia"/>
              <a:ea typeface="Georgia"/>
              <a:cs typeface="Georgia"/>
              <a:sym typeface="Georgia"/>
            </a:endParaRPr>
          </a:p>
          <a:p>
            <a:pPr indent="457200" lvl="0" marL="0" rtl="0" algn="l">
              <a:lnSpc>
                <a:spcPct val="100000"/>
              </a:lnSpc>
              <a:spcBef>
                <a:spcPts val="0"/>
              </a:spcBef>
              <a:spcAft>
                <a:spcPts val="0"/>
              </a:spcAft>
              <a:buClr>
                <a:srgbClr val="F37136"/>
              </a:buClr>
              <a:buSzPts val="1960"/>
              <a:buNone/>
            </a:pPr>
            <a:r>
              <a:t/>
            </a:r>
            <a:endParaRPr>
              <a:latin typeface="Georgia"/>
              <a:ea typeface="Georgia"/>
              <a:cs typeface="Georgia"/>
              <a:sym typeface="Georg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30"/>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09" name="Google Shape;409;p30"/>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10" name="Google Shape;410;p30"/>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11" name="Google Shape;411;p30"/>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12" name="Google Shape;412;p30"/>
          <p:cNvSpPr txBox="1"/>
          <p:nvPr>
            <p:ph type="title"/>
          </p:nvPr>
        </p:nvSpPr>
        <p:spPr>
          <a:xfrm>
            <a:off x="838200" y="365127"/>
            <a:ext cx="10515600" cy="96671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IPEDS I</a:t>
            </a:r>
            <a:endParaRPr/>
          </a:p>
        </p:txBody>
      </p:sp>
      <p:sp>
        <p:nvSpPr>
          <p:cNvPr id="413" name="Google Shape;413;p30"/>
          <p:cNvSpPr txBox="1"/>
          <p:nvPr>
            <p:ph idx="1" type="body"/>
          </p:nvPr>
        </p:nvSpPr>
        <p:spPr>
          <a:xfrm>
            <a:off x="838200" y="1050244"/>
            <a:ext cx="10515600" cy="538586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sz="26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sz="2600">
                <a:latin typeface="Georgia"/>
                <a:ea typeface="Georgia"/>
                <a:cs typeface="Georgia"/>
                <a:sym typeface="Georgia"/>
              </a:rPr>
              <a:t>Integrated Postsecondary Education Data System  </a:t>
            </a:r>
            <a:endParaRPr sz="26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t/>
            </a:r>
            <a:endParaRPr sz="26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sz="2600">
                <a:latin typeface="Georgia"/>
                <a:ea typeface="Georgia"/>
                <a:cs typeface="Georgia"/>
                <a:sym typeface="Georgia"/>
              </a:rPr>
              <a:t>“The custom comparison group chosen by Rochester Institute of Technology includes the following 11 institutions”</a:t>
            </a:r>
            <a:endParaRPr sz="26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t/>
            </a:r>
            <a:endParaRPr sz="26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t/>
            </a:r>
            <a:endParaRPr sz="2600">
              <a:latin typeface="Georgia"/>
              <a:ea typeface="Georgia"/>
              <a:cs typeface="Georgia"/>
              <a:sym typeface="Georgia"/>
            </a:endParaRPr>
          </a:p>
          <a:p>
            <a:pPr indent="0" lvl="0" marL="0" rtl="0" algn="l">
              <a:lnSpc>
                <a:spcPct val="120000"/>
              </a:lnSpc>
              <a:spcBef>
                <a:spcPts val="400"/>
              </a:spcBef>
              <a:spcAft>
                <a:spcPts val="0"/>
              </a:spcAft>
              <a:buClr>
                <a:srgbClr val="F37136"/>
              </a:buClr>
              <a:buSzPts val="1680"/>
              <a:buNone/>
            </a:pPr>
            <a:r>
              <a:t/>
            </a:r>
            <a:endParaRPr sz="2600">
              <a:latin typeface="Georgia"/>
              <a:ea typeface="Georgia"/>
              <a:cs typeface="Georgia"/>
              <a:sym typeface="Georgi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1"/>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20" name="Google Shape;420;p31"/>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21" name="Google Shape;421;p31"/>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22" name="Google Shape;422;p31"/>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23" name="Google Shape;423;p31"/>
          <p:cNvSpPr txBox="1"/>
          <p:nvPr>
            <p:ph type="title"/>
          </p:nvPr>
        </p:nvSpPr>
        <p:spPr>
          <a:xfrm>
            <a:off x="838200" y="365127"/>
            <a:ext cx="10515600" cy="85407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IPEDS I</a:t>
            </a:r>
            <a:endParaRPr/>
          </a:p>
        </p:txBody>
      </p:sp>
      <p:sp>
        <p:nvSpPr>
          <p:cNvPr id="424" name="Google Shape;424;p31"/>
          <p:cNvSpPr txBox="1"/>
          <p:nvPr>
            <p:ph idx="1" type="body"/>
          </p:nvPr>
        </p:nvSpPr>
        <p:spPr>
          <a:xfrm>
            <a:off x="838200" y="1050244"/>
            <a:ext cx="10515600" cy="5131895"/>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chemeClr val="dk1"/>
              </a:buClr>
              <a:buSzPts val="2800"/>
              <a:buNone/>
            </a:pPr>
            <a:r>
              <a:rPr lang="en-US" sz="1900">
                <a:latin typeface="Georgia"/>
                <a:ea typeface="Georgia"/>
                <a:cs typeface="Georgia"/>
                <a:sym typeface="Georgia"/>
              </a:rPr>
              <a:t>	Case Western Reserve University </a:t>
            </a:r>
            <a:endParaRPr sz="1900">
              <a:latin typeface="Georgia"/>
              <a:ea typeface="Georgia"/>
              <a:cs typeface="Georgia"/>
              <a:sym typeface="Georgia"/>
            </a:endParaRPr>
          </a:p>
          <a:p>
            <a:pPr indent="0" lvl="0" marL="0" rtl="0" algn="l">
              <a:lnSpc>
                <a:spcPct val="120000"/>
              </a:lnSpc>
              <a:spcBef>
                <a:spcPts val="1000"/>
              </a:spcBef>
              <a:spcAft>
                <a:spcPts val="0"/>
              </a:spcAft>
              <a:buClr>
                <a:schemeClr val="dk1"/>
              </a:buClr>
              <a:buSzPts val="2800"/>
              <a:buNone/>
            </a:pPr>
            <a:r>
              <a:rPr lang="en-US" sz="1900">
                <a:latin typeface="Georgia"/>
                <a:ea typeface="Georgia"/>
                <a:cs typeface="Georgia"/>
                <a:sym typeface="Georgia"/>
              </a:rPr>
              <a:t>	Clarkson University </a:t>
            </a:r>
            <a:endParaRPr sz="1900">
              <a:latin typeface="Georgia"/>
              <a:ea typeface="Georgia"/>
              <a:cs typeface="Georgia"/>
              <a:sym typeface="Georgia"/>
            </a:endParaRPr>
          </a:p>
          <a:p>
            <a:pPr indent="0" lvl="0" marL="0" rtl="0" algn="l">
              <a:lnSpc>
                <a:spcPct val="120000"/>
              </a:lnSpc>
              <a:spcBef>
                <a:spcPts val="1000"/>
              </a:spcBef>
              <a:spcAft>
                <a:spcPts val="0"/>
              </a:spcAft>
              <a:buClr>
                <a:schemeClr val="dk1"/>
              </a:buClr>
              <a:buSzPts val="2800"/>
              <a:buNone/>
            </a:pPr>
            <a:r>
              <a:rPr lang="en-US" sz="1900">
                <a:latin typeface="Georgia"/>
                <a:ea typeface="Georgia"/>
                <a:cs typeface="Georgia"/>
                <a:sym typeface="Georgia"/>
              </a:rPr>
              <a:t>	Drexel University </a:t>
            </a:r>
            <a:endParaRPr sz="1900">
              <a:latin typeface="Georgia"/>
              <a:ea typeface="Georgia"/>
              <a:cs typeface="Georgia"/>
              <a:sym typeface="Georgia"/>
            </a:endParaRPr>
          </a:p>
          <a:p>
            <a:pPr indent="0" lvl="0" marL="0" rtl="0" algn="l">
              <a:lnSpc>
                <a:spcPct val="120000"/>
              </a:lnSpc>
              <a:spcBef>
                <a:spcPts val="1000"/>
              </a:spcBef>
              <a:spcAft>
                <a:spcPts val="0"/>
              </a:spcAft>
              <a:buClr>
                <a:schemeClr val="dk1"/>
              </a:buClr>
              <a:buSzPts val="2800"/>
              <a:buNone/>
            </a:pPr>
            <a:r>
              <a:rPr lang="en-US" sz="1900">
                <a:latin typeface="Georgia"/>
                <a:ea typeface="Georgia"/>
                <a:cs typeface="Georgia"/>
                <a:sym typeface="Georgia"/>
              </a:rPr>
              <a:t>	Illinois Institute of Technology </a:t>
            </a:r>
            <a:endParaRPr sz="1900">
              <a:latin typeface="Georgia"/>
              <a:ea typeface="Georgia"/>
              <a:cs typeface="Georgia"/>
              <a:sym typeface="Georgia"/>
            </a:endParaRPr>
          </a:p>
          <a:p>
            <a:pPr indent="0" lvl="0" marL="0" rtl="0" algn="l">
              <a:lnSpc>
                <a:spcPct val="120000"/>
              </a:lnSpc>
              <a:spcBef>
                <a:spcPts val="1000"/>
              </a:spcBef>
              <a:spcAft>
                <a:spcPts val="0"/>
              </a:spcAft>
              <a:buClr>
                <a:schemeClr val="dk1"/>
              </a:buClr>
              <a:buSzPts val="2800"/>
              <a:buNone/>
            </a:pPr>
            <a:r>
              <a:rPr lang="en-US" sz="1900">
                <a:latin typeface="Georgia"/>
                <a:ea typeface="Georgia"/>
                <a:cs typeface="Georgia"/>
                <a:sym typeface="Georgia"/>
              </a:rPr>
              <a:t>	Lehigh University </a:t>
            </a:r>
            <a:endParaRPr sz="1900">
              <a:latin typeface="Georgia"/>
              <a:ea typeface="Georgia"/>
              <a:cs typeface="Georgia"/>
              <a:sym typeface="Georgia"/>
            </a:endParaRPr>
          </a:p>
          <a:p>
            <a:pPr indent="0" lvl="0" marL="0" rtl="0" algn="l">
              <a:lnSpc>
                <a:spcPct val="120000"/>
              </a:lnSpc>
              <a:spcBef>
                <a:spcPts val="1000"/>
              </a:spcBef>
              <a:spcAft>
                <a:spcPts val="0"/>
              </a:spcAft>
              <a:buClr>
                <a:schemeClr val="dk1"/>
              </a:buClr>
              <a:buSzPts val="2800"/>
              <a:buNone/>
            </a:pPr>
            <a:r>
              <a:rPr lang="en-US" sz="1900">
                <a:latin typeface="Georgia"/>
                <a:ea typeface="Georgia"/>
                <a:cs typeface="Georgia"/>
                <a:sym typeface="Georgia"/>
              </a:rPr>
              <a:t>	Northeastern University </a:t>
            </a:r>
            <a:endParaRPr sz="1900">
              <a:latin typeface="Georgia"/>
              <a:ea typeface="Georgia"/>
              <a:cs typeface="Georgia"/>
              <a:sym typeface="Georgia"/>
            </a:endParaRPr>
          </a:p>
          <a:p>
            <a:pPr indent="0" lvl="0" marL="0" rtl="0" algn="l">
              <a:lnSpc>
                <a:spcPct val="120000"/>
              </a:lnSpc>
              <a:spcBef>
                <a:spcPts val="1000"/>
              </a:spcBef>
              <a:spcAft>
                <a:spcPts val="0"/>
              </a:spcAft>
              <a:buClr>
                <a:schemeClr val="dk1"/>
              </a:buClr>
              <a:buSzPts val="2800"/>
              <a:buNone/>
            </a:pPr>
            <a:r>
              <a:rPr lang="en-US" sz="1900">
                <a:latin typeface="Georgia"/>
                <a:ea typeface="Georgia"/>
                <a:cs typeface="Georgia"/>
                <a:sym typeface="Georgia"/>
              </a:rPr>
              <a:t>	Purdue University-Main Campus </a:t>
            </a:r>
            <a:endParaRPr sz="1900">
              <a:latin typeface="Georgia"/>
              <a:ea typeface="Georgia"/>
              <a:cs typeface="Georgia"/>
              <a:sym typeface="Georgia"/>
            </a:endParaRPr>
          </a:p>
          <a:p>
            <a:pPr indent="0" lvl="0" marL="0" rtl="0" algn="l">
              <a:lnSpc>
                <a:spcPct val="120000"/>
              </a:lnSpc>
              <a:spcBef>
                <a:spcPts val="1000"/>
              </a:spcBef>
              <a:spcAft>
                <a:spcPts val="0"/>
              </a:spcAft>
              <a:buClr>
                <a:schemeClr val="dk1"/>
              </a:buClr>
              <a:buSzPts val="2800"/>
              <a:buNone/>
            </a:pPr>
            <a:r>
              <a:rPr lang="en-US" sz="1900">
                <a:latin typeface="Georgia"/>
                <a:ea typeface="Georgia"/>
                <a:cs typeface="Georgia"/>
                <a:sym typeface="Georgia"/>
              </a:rPr>
              <a:t>	Rensselaer Polytechnic Institute </a:t>
            </a:r>
            <a:endParaRPr sz="1900">
              <a:latin typeface="Georgia"/>
              <a:ea typeface="Georgia"/>
              <a:cs typeface="Georgia"/>
              <a:sym typeface="Georgia"/>
            </a:endParaRPr>
          </a:p>
          <a:p>
            <a:pPr indent="0" lvl="0" marL="0" rtl="0" algn="l">
              <a:lnSpc>
                <a:spcPct val="120000"/>
              </a:lnSpc>
              <a:spcBef>
                <a:spcPts val="1000"/>
              </a:spcBef>
              <a:spcAft>
                <a:spcPts val="0"/>
              </a:spcAft>
              <a:buClr>
                <a:schemeClr val="dk1"/>
              </a:buClr>
              <a:buSzPts val="2800"/>
              <a:buNone/>
            </a:pPr>
            <a:r>
              <a:rPr lang="en-US" sz="1900">
                <a:latin typeface="Georgia"/>
                <a:ea typeface="Georgia"/>
                <a:cs typeface="Georgia"/>
                <a:sym typeface="Georgia"/>
              </a:rPr>
              <a:t>	Stevens Institute of Technology </a:t>
            </a:r>
            <a:endParaRPr sz="1900">
              <a:latin typeface="Georgia"/>
              <a:ea typeface="Georgia"/>
              <a:cs typeface="Georgia"/>
              <a:sym typeface="Georgia"/>
            </a:endParaRPr>
          </a:p>
          <a:p>
            <a:pPr indent="0" lvl="0" marL="0" rtl="0" algn="l">
              <a:lnSpc>
                <a:spcPct val="120000"/>
              </a:lnSpc>
              <a:spcBef>
                <a:spcPts val="1000"/>
              </a:spcBef>
              <a:spcAft>
                <a:spcPts val="0"/>
              </a:spcAft>
              <a:buClr>
                <a:schemeClr val="dk1"/>
              </a:buClr>
              <a:buSzPts val="2800"/>
              <a:buNone/>
            </a:pPr>
            <a:r>
              <a:rPr lang="en-US" sz="1900">
                <a:latin typeface="Georgia"/>
                <a:ea typeface="Georgia"/>
                <a:cs typeface="Georgia"/>
                <a:sym typeface="Georgia"/>
              </a:rPr>
              <a:t>	University of Dayton </a:t>
            </a:r>
            <a:endParaRPr sz="1900">
              <a:latin typeface="Georgia"/>
              <a:ea typeface="Georgia"/>
              <a:cs typeface="Georgia"/>
              <a:sym typeface="Georgia"/>
            </a:endParaRPr>
          </a:p>
          <a:p>
            <a:pPr indent="0" lvl="0" marL="0" rtl="0" algn="l">
              <a:lnSpc>
                <a:spcPct val="120000"/>
              </a:lnSpc>
              <a:spcBef>
                <a:spcPts val="1000"/>
              </a:spcBef>
              <a:spcAft>
                <a:spcPts val="0"/>
              </a:spcAft>
              <a:buClr>
                <a:schemeClr val="dk1"/>
              </a:buClr>
              <a:buSzPts val="2800"/>
              <a:buNone/>
            </a:pPr>
            <a:r>
              <a:rPr lang="en-US" sz="1900">
                <a:latin typeface="Georgia"/>
                <a:ea typeface="Georgia"/>
                <a:cs typeface="Georgia"/>
                <a:sym typeface="Georgia"/>
              </a:rPr>
              <a:t>	Worcester Polytechnic Institute </a:t>
            </a:r>
            <a:endParaRPr sz="1900">
              <a:latin typeface="Georgia"/>
              <a:ea typeface="Georgia"/>
              <a:cs typeface="Georgia"/>
              <a:sym typeface="Georgi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2"/>
          <p:cNvSpPr txBox="1"/>
          <p:nvPr>
            <p:ph type="title"/>
          </p:nvPr>
        </p:nvSpPr>
        <p:spPr>
          <a:xfrm>
            <a:off x="838201" y="13172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000"/>
              <a:buFont typeface="Georgia"/>
              <a:buNone/>
            </a:pPr>
            <a:r>
              <a:rPr lang="en-US" sz="3600">
                <a:solidFill>
                  <a:srgbClr val="AE0940"/>
                </a:solidFill>
                <a:latin typeface="Georgia"/>
                <a:ea typeface="Georgia"/>
                <a:cs typeface="Georgia"/>
                <a:sym typeface="Georgia"/>
              </a:rPr>
              <a:t>IPEDS II RIT Faculty Salary Comparison </a:t>
            </a:r>
            <a:r>
              <a:rPr lang="en-US" sz="3600">
                <a:solidFill>
                  <a:srgbClr val="AE0940"/>
                </a:solidFill>
              </a:rPr>
              <a:t>2</a:t>
            </a:r>
            <a:r>
              <a:rPr lang="en-US" sz="3600">
                <a:solidFill>
                  <a:srgbClr val="AE0940"/>
                </a:solidFill>
                <a:latin typeface="Georgia"/>
                <a:ea typeface="Georgia"/>
                <a:cs typeface="Georgia"/>
                <a:sym typeface="Georgia"/>
              </a:rPr>
              <a:t>024</a:t>
            </a:r>
            <a:endParaRPr sz="3600">
              <a:solidFill>
                <a:srgbClr val="AE0940"/>
              </a:solidFill>
            </a:endParaRPr>
          </a:p>
        </p:txBody>
      </p:sp>
      <p:pic>
        <p:nvPicPr>
          <p:cNvPr id="430" name="Google Shape;430;p32"/>
          <p:cNvPicPr preferRelativeResize="0"/>
          <p:nvPr>
            <p:ph idx="1" type="body"/>
          </p:nvPr>
        </p:nvPicPr>
        <p:blipFill rotWithShape="1">
          <a:blip r:embed="rId3">
            <a:alphaModFix/>
          </a:blip>
          <a:srcRect b="0" l="0" r="0" t="0"/>
          <a:stretch/>
        </p:blipFill>
        <p:spPr>
          <a:xfrm>
            <a:off x="2966400" y="1457274"/>
            <a:ext cx="6259200" cy="5143500"/>
          </a:xfrm>
          <a:prstGeom prst="rect">
            <a:avLst/>
          </a:prstGeom>
          <a:noFill/>
          <a:ln>
            <a:noFill/>
          </a:ln>
        </p:spPr>
      </p:pic>
      <p:sp>
        <p:nvSpPr>
          <p:cNvPr id="431" name="Google Shape;431;p32"/>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32" name="Google Shape;432;p32"/>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33" name="Google Shape;433;p32"/>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34" name="Google Shape;434;p32"/>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33"/>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1" name="Google Shape;441;p33"/>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2" name="Google Shape;442;p33"/>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3" name="Google Shape;443;p33"/>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4" name="Google Shape;444;p33"/>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6-yr Graduation Rate of Peer Universities</a:t>
            </a:r>
            <a:endParaRPr/>
          </a:p>
        </p:txBody>
      </p:sp>
      <p:sp>
        <p:nvSpPr>
          <p:cNvPr id="445" name="Google Shape;445;p33"/>
          <p:cNvSpPr txBox="1"/>
          <p:nvPr>
            <p:ph idx="1" type="body"/>
          </p:nvPr>
        </p:nvSpPr>
        <p:spPr>
          <a:xfrm>
            <a:off x="838200" y="1050244"/>
            <a:ext cx="10515600" cy="538586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120000"/>
              </a:lnSpc>
              <a:spcBef>
                <a:spcPts val="400"/>
              </a:spcBef>
              <a:spcAft>
                <a:spcPts val="0"/>
              </a:spcAft>
              <a:buClr>
                <a:srgbClr val="F37136"/>
              </a:buClr>
              <a:buSzPts val="1680"/>
              <a:buNone/>
            </a:pPr>
            <a:r>
              <a:t/>
            </a:r>
            <a:endParaRPr sz="2400">
              <a:latin typeface="Georgia"/>
              <a:ea typeface="Georgia"/>
              <a:cs typeface="Georgia"/>
              <a:sym typeface="Georgia"/>
            </a:endParaRPr>
          </a:p>
        </p:txBody>
      </p:sp>
      <p:pic>
        <p:nvPicPr>
          <p:cNvPr id="446" name="Google Shape;446;p33"/>
          <p:cNvPicPr preferRelativeResize="0"/>
          <p:nvPr/>
        </p:nvPicPr>
        <p:blipFill rotWithShape="1">
          <a:blip r:embed="rId3">
            <a:alphaModFix/>
          </a:blip>
          <a:srcRect b="0" l="0" r="0" t="0"/>
          <a:stretch/>
        </p:blipFill>
        <p:spPr>
          <a:xfrm>
            <a:off x="1633104" y="1591839"/>
            <a:ext cx="7772400" cy="404870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344D"/>
              </a:buClr>
              <a:buSzPts val="3600"/>
              <a:buFont typeface="Georgia"/>
              <a:buNone/>
            </a:pPr>
            <a:r>
              <a:rPr lang="en-US" sz="3600">
                <a:solidFill>
                  <a:srgbClr val="AE0940"/>
                </a:solidFill>
              </a:rPr>
              <a:t>Student Benchmark Tuition Group </a:t>
            </a:r>
            <a:endParaRPr sz="3600">
              <a:solidFill>
                <a:srgbClr val="AE0940"/>
              </a:solidFill>
            </a:endParaRPr>
          </a:p>
          <a:p>
            <a:pPr indent="0" lvl="0" marL="0" rtl="0" algn="l">
              <a:lnSpc>
                <a:spcPct val="90000"/>
              </a:lnSpc>
              <a:spcBef>
                <a:spcPts val="0"/>
              </a:spcBef>
              <a:spcAft>
                <a:spcPts val="0"/>
              </a:spcAft>
              <a:buClr>
                <a:srgbClr val="C0344D"/>
              </a:buClr>
              <a:buSzPts val="3600"/>
              <a:buFont typeface="Georgia"/>
              <a:buNone/>
            </a:pPr>
            <a:r>
              <a:rPr lang="en-US" sz="3600">
                <a:solidFill>
                  <a:srgbClr val="AE0940"/>
                </a:solidFill>
              </a:rPr>
              <a:t>(Watters 11/21/24)</a:t>
            </a:r>
            <a:endParaRPr sz="3600">
              <a:solidFill>
                <a:srgbClr val="AE0940"/>
              </a:solidFill>
            </a:endParaRPr>
          </a:p>
        </p:txBody>
      </p:sp>
      <p:pic>
        <p:nvPicPr>
          <p:cNvPr id="453" name="Google Shape;453;p34"/>
          <p:cNvPicPr preferRelativeResize="0"/>
          <p:nvPr>
            <p:ph idx="1" type="body"/>
          </p:nvPr>
        </p:nvPicPr>
        <p:blipFill rotWithShape="1">
          <a:blip r:embed="rId3">
            <a:alphaModFix/>
          </a:blip>
          <a:srcRect b="0" l="0" r="0" t="0"/>
          <a:stretch/>
        </p:blipFill>
        <p:spPr>
          <a:xfrm>
            <a:off x="838200" y="1690688"/>
            <a:ext cx="10515600" cy="396407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h47091f0cda361de0_0_168"/>
          <p:cNvSpPr txBox="1"/>
          <p:nvPr>
            <p:ph type="title"/>
          </p:nvPr>
        </p:nvSpPr>
        <p:spPr>
          <a:xfrm>
            <a:off x="831850" y="1709738"/>
            <a:ext cx="10515600" cy="28527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lang="en-US"/>
              <a:t>The Tortured History</a:t>
            </a:r>
            <a:endParaRPr/>
          </a:p>
        </p:txBody>
      </p:sp>
      <p:sp>
        <p:nvSpPr>
          <p:cNvPr id="460" name="Google Shape;460;h47091f0cda361de0_0_168"/>
          <p:cNvSpPr txBox="1"/>
          <p:nvPr>
            <p:ph idx="1" type="body"/>
          </p:nvPr>
        </p:nvSpPr>
        <p:spPr>
          <a:xfrm>
            <a:off x="831850" y="4589463"/>
            <a:ext cx="10515600" cy="1500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of RIT Benchmarks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5"/>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67" name="Google Shape;467;p35"/>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68" name="Google Shape;468;p35"/>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69" name="Google Shape;469;p35"/>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70" name="Google Shape;470;p35"/>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CAC Benchmark Group (n=29): 1994-2003</a:t>
            </a:r>
            <a:endParaRPr/>
          </a:p>
        </p:txBody>
      </p:sp>
      <p:sp>
        <p:nvSpPr>
          <p:cNvPr id="471" name="Google Shape;471;p35"/>
          <p:cNvSpPr txBox="1"/>
          <p:nvPr>
            <p:ph idx="1" type="body"/>
          </p:nvPr>
        </p:nvSpPr>
        <p:spPr>
          <a:xfrm>
            <a:off x="1388918" y="1205200"/>
            <a:ext cx="7599218" cy="5070909"/>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rgbClr val="F37136"/>
              </a:buClr>
              <a:buSzPts val="1050"/>
              <a:buNone/>
            </a:pPr>
            <a:r>
              <a:t/>
            </a:r>
            <a:endParaRPr sz="1500">
              <a:latin typeface="Georgia"/>
              <a:ea typeface="Georgia"/>
              <a:cs typeface="Georgia"/>
              <a:sym typeface="Georgi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36"/>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78" name="Google Shape;478;p36"/>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79" name="Google Shape;479;p36"/>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80" name="Google Shape;480;p36"/>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81" name="Google Shape;481;p36"/>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CAC Benchmark Group (n=29): 1994-2003</a:t>
            </a:r>
            <a:endParaRPr/>
          </a:p>
        </p:txBody>
      </p:sp>
      <p:sp>
        <p:nvSpPr>
          <p:cNvPr id="482" name="Google Shape;482;p36"/>
          <p:cNvSpPr txBox="1"/>
          <p:nvPr>
            <p:ph idx="1" type="body"/>
          </p:nvPr>
        </p:nvSpPr>
        <p:spPr>
          <a:xfrm>
            <a:off x="1388925" y="1205200"/>
            <a:ext cx="8952000" cy="5287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500"/>
              <a:buNone/>
            </a:pPr>
            <a:r>
              <a:rPr lang="en-US" sz="1600">
                <a:latin typeface="Georgia"/>
                <a:ea typeface="Georgia"/>
                <a:cs typeface="Georgia"/>
                <a:sym typeface="Georgia"/>
              </a:rPr>
              <a:t>Alfred University					California Institute of Technology</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Clarkson							CMU</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Case Western Reserve				Cooper Union</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Cornell							Drexel</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Gallaudet University				Harvey Mudd</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Illinois Institute of Technology		Ithaca College</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Lehigh University					MIT</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Penn State						RPI</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Rice University					Rose Hulman Institute of Technology</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SUNY Albany						SUNY Binghamton</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SUNY Buffalo						SUNY Geneseo</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SUNY Oswego						SUNY Stony Brook</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Syracuse University					University of Connecticut</a:t>
            </a:r>
            <a:endParaRPr sz="1600">
              <a:latin typeface="Georgia"/>
              <a:ea typeface="Georgia"/>
              <a:cs typeface="Georgia"/>
              <a:sym typeface="Georgia"/>
            </a:endParaRPr>
          </a:p>
          <a:p>
            <a:pPr indent="0" lvl="0" marL="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University of MA (Amherst)			University of Rochester</a:t>
            </a:r>
            <a:endParaRPr sz="1600">
              <a:latin typeface="Georgia"/>
              <a:ea typeface="Georgia"/>
              <a:cs typeface="Georgia"/>
              <a:sym typeface="Georgia"/>
            </a:endParaRPr>
          </a:p>
          <a:p>
            <a:pPr indent="457200" lvl="0" marL="3200400" rtl="0" algn="l">
              <a:lnSpc>
                <a:spcPct val="90000"/>
              </a:lnSpc>
              <a:spcBef>
                <a:spcPts val="1000"/>
              </a:spcBef>
              <a:spcAft>
                <a:spcPts val="0"/>
              </a:spcAft>
              <a:buClr>
                <a:schemeClr val="dk1"/>
              </a:buClr>
              <a:buSzPts val="1500"/>
              <a:buNone/>
            </a:pPr>
            <a:r>
              <a:rPr lang="en-US" sz="1600">
                <a:latin typeface="Georgia"/>
                <a:ea typeface="Georgia"/>
                <a:cs typeface="Georgia"/>
                <a:sym typeface="Georgia"/>
              </a:rPr>
              <a:t>WPI</a:t>
            </a:r>
            <a:endParaRPr sz="1600">
              <a:latin typeface="Georgia"/>
              <a:ea typeface="Georgia"/>
              <a:cs typeface="Georgia"/>
              <a:sym typeface="Georgia"/>
            </a:endParaRPr>
          </a:p>
          <a:p>
            <a:pPr indent="0" lvl="0" marL="0" rtl="0" algn="l">
              <a:lnSpc>
                <a:spcPct val="120000"/>
              </a:lnSpc>
              <a:spcBef>
                <a:spcPts val="400"/>
              </a:spcBef>
              <a:spcAft>
                <a:spcPts val="0"/>
              </a:spcAft>
              <a:buClr>
                <a:srgbClr val="F37136"/>
              </a:buClr>
              <a:buSzPts val="1050"/>
              <a:buNone/>
            </a:pPr>
            <a:r>
              <a:t/>
            </a:r>
            <a:endParaRPr sz="1600">
              <a:latin typeface="Georgia"/>
              <a:ea typeface="Georgia"/>
              <a:cs typeface="Georgia"/>
              <a:sym typeface="Georgi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37"/>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89" name="Google Shape;489;p37"/>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90" name="Google Shape;490;p37"/>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91" name="Google Shape;491;p37"/>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92" name="Google Shape;492;p37"/>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Benchmark Group (n=22): 2011-2020</a:t>
            </a:r>
            <a:endParaRPr/>
          </a:p>
        </p:txBody>
      </p:sp>
      <p:sp>
        <p:nvSpPr>
          <p:cNvPr id="493" name="Google Shape;493;p37"/>
          <p:cNvSpPr txBox="1"/>
          <p:nvPr>
            <p:ph idx="1" type="body"/>
          </p:nvPr>
        </p:nvSpPr>
        <p:spPr>
          <a:xfrm>
            <a:off x="1216791" y="1327403"/>
            <a:ext cx="7599218" cy="463434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en-US" sz="1800">
                <a:latin typeface="Georgia"/>
                <a:ea typeface="Georgia"/>
                <a:cs typeface="Georgia"/>
                <a:sym typeface="Georgia"/>
              </a:rPr>
              <a:t>Clarkson							</a:t>
            </a:r>
            <a:r>
              <a:rPr lang="en-US" sz="1800">
                <a:highlight>
                  <a:srgbClr val="00FF00"/>
                </a:highlight>
                <a:latin typeface="Georgia"/>
                <a:ea typeface="Georgia"/>
                <a:cs typeface="Georgia"/>
                <a:sym typeface="Georgia"/>
              </a:rPr>
              <a:t>CMU</a:t>
            </a:r>
            <a:r>
              <a:rPr lang="en-US" sz="1800">
                <a:latin typeface="Georgia"/>
                <a:ea typeface="Georgia"/>
                <a:cs typeface="Georgia"/>
                <a:sym typeface="Georgia"/>
              </a:rPr>
              <a:t>			</a:t>
            </a:r>
            <a:endParaRPr/>
          </a:p>
          <a:p>
            <a:pPr indent="0" lvl="0" marL="0" rtl="0" algn="l">
              <a:lnSpc>
                <a:spcPct val="90000"/>
              </a:lnSpc>
              <a:spcBef>
                <a:spcPts val="1000"/>
              </a:spcBef>
              <a:spcAft>
                <a:spcPts val="0"/>
              </a:spcAft>
              <a:buClr>
                <a:schemeClr val="dk1"/>
              </a:buClr>
              <a:buSzPts val="1800"/>
              <a:buNone/>
            </a:pPr>
            <a:r>
              <a:rPr lang="en-US" sz="1800">
                <a:highlight>
                  <a:srgbClr val="00FF00"/>
                </a:highlight>
                <a:latin typeface="Georgia"/>
                <a:ea typeface="Georgia"/>
                <a:cs typeface="Georgia"/>
                <a:sym typeface="Georgia"/>
              </a:rPr>
              <a:t>Case Western Reserve</a:t>
            </a:r>
            <a:r>
              <a:rPr lang="en-US" sz="1800">
                <a:latin typeface="Georgia"/>
                <a:ea typeface="Georgia"/>
                <a:cs typeface="Georgia"/>
                <a:sym typeface="Georgia"/>
              </a:rPr>
              <a:t>				</a:t>
            </a:r>
            <a:r>
              <a:rPr lang="en-US" sz="1800">
                <a:highlight>
                  <a:srgbClr val="00FF00"/>
                </a:highlight>
                <a:latin typeface="Georgia"/>
                <a:ea typeface="Georgia"/>
                <a:cs typeface="Georgia"/>
                <a:sym typeface="Georgia"/>
              </a:rPr>
              <a:t>Cornell</a:t>
            </a:r>
            <a:r>
              <a:rPr lang="en-US" sz="1800">
                <a:latin typeface="Georgia"/>
                <a:ea typeface="Georgia"/>
                <a:cs typeface="Georgia"/>
                <a:sym typeface="Georgia"/>
              </a:rPr>
              <a:t>				</a:t>
            </a:r>
            <a:endParaRPr/>
          </a:p>
          <a:p>
            <a:pPr indent="0" lvl="0" marL="0" rtl="0" algn="l">
              <a:lnSpc>
                <a:spcPct val="90000"/>
              </a:lnSpc>
              <a:spcBef>
                <a:spcPts val="1000"/>
              </a:spcBef>
              <a:spcAft>
                <a:spcPts val="0"/>
              </a:spcAft>
              <a:buClr>
                <a:schemeClr val="dk1"/>
              </a:buClr>
              <a:buSzPts val="1800"/>
              <a:buNone/>
            </a:pPr>
            <a:r>
              <a:rPr lang="en-US" sz="1800">
                <a:latin typeface="Georgia"/>
                <a:ea typeface="Georgia"/>
                <a:cs typeface="Georgia"/>
                <a:sym typeface="Georgia"/>
              </a:rPr>
              <a:t>Drexel							Gallaudet University	</a:t>
            </a:r>
            <a:endParaRPr/>
          </a:p>
          <a:p>
            <a:pPr indent="0" lvl="0" marL="0" rtl="0" algn="l">
              <a:lnSpc>
                <a:spcPct val="90000"/>
              </a:lnSpc>
              <a:spcBef>
                <a:spcPts val="1000"/>
              </a:spcBef>
              <a:spcAft>
                <a:spcPts val="0"/>
              </a:spcAft>
              <a:buClr>
                <a:schemeClr val="dk1"/>
              </a:buClr>
              <a:buSzPts val="1800"/>
              <a:buNone/>
            </a:pPr>
            <a:r>
              <a:rPr lang="en-US" sz="1800">
                <a:latin typeface="Georgia"/>
                <a:ea typeface="Georgia"/>
                <a:cs typeface="Georgia"/>
                <a:sym typeface="Georgia"/>
              </a:rPr>
              <a:t>Illinois Institute of Tech.			Kettering			</a:t>
            </a:r>
            <a:endParaRPr/>
          </a:p>
          <a:p>
            <a:pPr indent="0" lvl="0" marL="0" rtl="0" algn="l">
              <a:lnSpc>
                <a:spcPct val="90000"/>
              </a:lnSpc>
              <a:spcBef>
                <a:spcPts val="1000"/>
              </a:spcBef>
              <a:spcAft>
                <a:spcPts val="0"/>
              </a:spcAft>
              <a:buClr>
                <a:schemeClr val="dk1"/>
              </a:buClr>
              <a:buSzPts val="1800"/>
              <a:buNone/>
            </a:pPr>
            <a:r>
              <a:rPr lang="en-US" sz="1800">
                <a:latin typeface="Georgia"/>
                <a:ea typeface="Georgia"/>
                <a:cs typeface="Georgia"/>
                <a:sym typeface="Georgia"/>
              </a:rPr>
              <a:t>Lehigh University					</a:t>
            </a:r>
            <a:r>
              <a:rPr lang="en-US" sz="1800">
                <a:highlight>
                  <a:srgbClr val="00FF00"/>
                </a:highlight>
                <a:latin typeface="Georgia"/>
                <a:ea typeface="Georgia"/>
                <a:cs typeface="Georgia"/>
                <a:sym typeface="Georgia"/>
              </a:rPr>
              <a:t>MIT</a:t>
            </a:r>
            <a:r>
              <a:rPr lang="en-US" sz="1800">
                <a:latin typeface="Georgia"/>
                <a:ea typeface="Georgia"/>
                <a:cs typeface="Georgia"/>
                <a:sym typeface="Georgia"/>
              </a:rPr>
              <a:t>				</a:t>
            </a:r>
            <a:endParaRPr/>
          </a:p>
          <a:p>
            <a:pPr indent="0" lvl="0" marL="0" rtl="0" algn="l">
              <a:lnSpc>
                <a:spcPct val="90000"/>
              </a:lnSpc>
              <a:spcBef>
                <a:spcPts val="1000"/>
              </a:spcBef>
              <a:spcAft>
                <a:spcPts val="0"/>
              </a:spcAft>
              <a:buClr>
                <a:schemeClr val="dk1"/>
              </a:buClr>
              <a:buSzPts val="1800"/>
              <a:buNone/>
            </a:pPr>
            <a:r>
              <a:rPr lang="en-US" sz="1800">
                <a:highlight>
                  <a:srgbClr val="00FF00"/>
                </a:highlight>
                <a:latin typeface="Georgia"/>
                <a:ea typeface="Georgia"/>
                <a:cs typeface="Georgia"/>
                <a:sym typeface="Georgia"/>
              </a:rPr>
              <a:t>NYU</a:t>
            </a:r>
            <a:r>
              <a:rPr lang="en-US" sz="1800">
                <a:latin typeface="Georgia"/>
                <a:ea typeface="Georgia"/>
                <a:cs typeface="Georgia"/>
                <a:sym typeface="Georgia"/>
              </a:rPr>
              <a:t>							</a:t>
            </a:r>
            <a:r>
              <a:rPr lang="en-US" sz="1800">
                <a:highlight>
                  <a:srgbClr val="00FF00"/>
                </a:highlight>
                <a:latin typeface="Georgia"/>
                <a:ea typeface="Georgia"/>
                <a:cs typeface="Georgia"/>
                <a:sym typeface="Georgia"/>
              </a:rPr>
              <a:t>Northeastern</a:t>
            </a:r>
            <a:r>
              <a:rPr lang="en-US" sz="1800">
                <a:latin typeface="Georgia"/>
                <a:ea typeface="Georgia"/>
                <a:cs typeface="Georgia"/>
                <a:sym typeface="Georgia"/>
              </a:rPr>
              <a:t>	</a:t>
            </a:r>
            <a:endParaRPr/>
          </a:p>
          <a:p>
            <a:pPr indent="0" lvl="0" marL="0" rtl="0" algn="l">
              <a:lnSpc>
                <a:spcPct val="90000"/>
              </a:lnSpc>
              <a:spcBef>
                <a:spcPts val="1000"/>
              </a:spcBef>
              <a:spcAft>
                <a:spcPts val="0"/>
              </a:spcAft>
              <a:buClr>
                <a:schemeClr val="dk1"/>
              </a:buClr>
              <a:buSzPts val="1800"/>
              <a:buNone/>
            </a:pPr>
            <a:r>
              <a:rPr lang="en-US" sz="1800">
                <a:latin typeface="Georgia"/>
                <a:ea typeface="Georgia"/>
                <a:cs typeface="Georgia"/>
                <a:sym typeface="Georgia"/>
              </a:rPr>
              <a:t>Pace U.							</a:t>
            </a:r>
            <a:r>
              <a:rPr lang="en-US" sz="1800">
                <a:highlight>
                  <a:srgbClr val="00FF00"/>
                </a:highlight>
                <a:latin typeface="Georgia"/>
                <a:ea typeface="Georgia"/>
                <a:cs typeface="Georgia"/>
                <a:sym typeface="Georgia"/>
              </a:rPr>
              <a:t>Purdue </a:t>
            </a:r>
            <a:r>
              <a:rPr lang="en-US" sz="1800">
                <a:latin typeface="Georgia"/>
                <a:ea typeface="Georgia"/>
                <a:cs typeface="Georgia"/>
                <a:sym typeface="Georgia"/>
              </a:rPr>
              <a:t>			</a:t>
            </a:r>
            <a:endParaRPr/>
          </a:p>
          <a:p>
            <a:pPr indent="0" lvl="0" marL="0" rtl="0" algn="l">
              <a:lnSpc>
                <a:spcPct val="90000"/>
              </a:lnSpc>
              <a:spcBef>
                <a:spcPts val="1000"/>
              </a:spcBef>
              <a:spcAft>
                <a:spcPts val="0"/>
              </a:spcAft>
              <a:buClr>
                <a:schemeClr val="dk1"/>
              </a:buClr>
              <a:buSzPts val="1800"/>
              <a:buNone/>
            </a:pPr>
            <a:r>
              <a:rPr lang="en-US" sz="1800">
                <a:highlight>
                  <a:srgbClr val="00FF00"/>
                </a:highlight>
                <a:latin typeface="Georgia"/>
                <a:ea typeface="Georgia"/>
                <a:cs typeface="Georgia"/>
                <a:sym typeface="Georgia"/>
              </a:rPr>
              <a:t>RPI</a:t>
            </a:r>
            <a:r>
              <a:rPr lang="en-US" sz="1800">
                <a:latin typeface="Georgia"/>
                <a:ea typeface="Georgia"/>
                <a:cs typeface="Georgia"/>
                <a:sym typeface="Georgia"/>
              </a:rPr>
              <a:t>								Rose Hulman Institute of Tech.</a:t>
            </a:r>
            <a:endParaRPr/>
          </a:p>
          <a:p>
            <a:pPr indent="0" lvl="0" marL="0" rtl="0" algn="l">
              <a:lnSpc>
                <a:spcPct val="90000"/>
              </a:lnSpc>
              <a:spcBef>
                <a:spcPts val="1000"/>
              </a:spcBef>
              <a:spcAft>
                <a:spcPts val="0"/>
              </a:spcAft>
              <a:buClr>
                <a:schemeClr val="dk1"/>
              </a:buClr>
              <a:buSzPts val="1800"/>
              <a:buNone/>
            </a:pPr>
            <a:r>
              <a:rPr lang="en-US" sz="1800">
                <a:latin typeface="Georgia"/>
                <a:ea typeface="Georgia"/>
                <a:cs typeface="Georgia"/>
                <a:sym typeface="Georgia"/>
              </a:rPr>
              <a:t>Stevens Institute of Technology		</a:t>
            </a:r>
            <a:r>
              <a:rPr lang="en-US" sz="1800">
                <a:highlight>
                  <a:srgbClr val="00FF00"/>
                </a:highlight>
                <a:latin typeface="Georgia"/>
                <a:ea typeface="Georgia"/>
                <a:cs typeface="Georgia"/>
                <a:sym typeface="Georgia"/>
              </a:rPr>
              <a:t>SUNY Buffalo</a:t>
            </a:r>
            <a:r>
              <a:rPr lang="en-US" sz="1800">
                <a:latin typeface="Georgia"/>
                <a:ea typeface="Georgia"/>
                <a:cs typeface="Georgia"/>
                <a:sym typeface="Georgia"/>
              </a:rPr>
              <a:t>			</a:t>
            </a:r>
            <a:endParaRPr/>
          </a:p>
          <a:p>
            <a:pPr indent="0" lvl="0" marL="0" rtl="0" algn="l">
              <a:lnSpc>
                <a:spcPct val="90000"/>
              </a:lnSpc>
              <a:spcBef>
                <a:spcPts val="1000"/>
              </a:spcBef>
              <a:spcAft>
                <a:spcPts val="0"/>
              </a:spcAft>
              <a:buClr>
                <a:schemeClr val="dk1"/>
              </a:buClr>
              <a:buSzPts val="1800"/>
              <a:buNone/>
            </a:pPr>
            <a:r>
              <a:rPr lang="en-US" sz="1800">
                <a:highlight>
                  <a:srgbClr val="00FF00"/>
                </a:highlight>
                <a:latin typeface="Georgia"/>
                <a:ea typeface="Georgia"/>
                <a:cs typeface="Georgia"/>
                <a:sym typeface="Georgia"/>
              </a:rPr>
              <a:t>Syracuse University</a:t>
            </a:r>
            <a:r>
              <a:rPr lang="en-US" sz="1800">
                <a:latin typeface="Georgia"/>
                <a:ea typeface="Georgia"/>
                <a:cs typeface="Georgia"/>
                <a:sym typeface="Georgia"/>
              </a:rPr>
              <a:t>				</a:t>
            </a:r>
            <a:r>
              <a:rPr lang="en-US" sz="1800">
                <a:highlight>
                  <a:srgbClr val="00FF00"/>
                </a:highlight>
                <a:latin typeface="Georgia"/>
                <a:ea typeface="Georgia"/>
                <a:cs typeface="Georgia"/>
                <a:sym typeface="Georgia"/>
              </a:rPr>
              <a:t>University of Rochester</a:t>
            </a:r>
            <a:endParaRPr/>
          </a:p>
          <a:p>
            <a:pPr indent="0" lvl="0" marL="0" rtl="0" algn="l">
              <a:lnSpc>
                <a:spcPct val="90000"/>
              </a:lnSpc>
              <a:spcBef>
                <a:spcPts val="1000"/>
              </a:spcBef>
              <a:spcAft>
                <a:spcPts val="0"/>
              </a:spcAft>
              <a:buClr>
                <a:schemeClr val="dk1"/>
              </a:buClr>
              <a:buSzPts val="1800"/>
              <a:buNone/>
            </a:pPr>
            <a:r>
              <a:rPr lang="en-US" sz="1800">
                <a:highlight>
                  <a:srgbClr val="00FF00"/>
                </a:highlight>
                <a:latin typeface="Georgia"/>
                <a:ea typeface="Georgia"/>
                <a:cs typeface="Georgia"/>
                <a:sym typeface="Georgia"/>
              </a:rPr>
              <a:t>Virginia Polytechnic</a:t>
            </a:r>
            <a:r>
              <a:rPr lang="en-US" sz="1800">
                <a:latin typeface="Georgia"/>
                <a:ea typeface="Georgia"/>
                <a:cs typeface="Georgia"/>
                <a:sym typeface="Georgia"/>
              </a:rPr>
              <a:t>				WPI</a:t>
            </a:r>
            <a:endParaRPr/>
          </a:p>
          <a:p>
            <a:pPr indent="0" lvl="0" marL="0" rtl="0" algn="l">
              <a:lnSpc>
                <a:spcPct val="120000"/>
              </a:lnSpc>
              <a:spcBef>
                <a:spcPts val="400"/>
              </a:spcBef>
              <a:spcAft>
                <a:spcPts val="0"/>
              </a:spcAft>
              <a:buClr>
                <a:srgbClr val="F37136"/>
              </a:buClr>
              <a:buSzPts val="1260"/>
              <a:buNone/>
            </a:pPr>
            <a:r>
              <a:t/>
            </a:r>
            <a:endParaRPr sz="1800">
              <a:latin typeface="Georgia"/>
              <a:ea typeface="Georgia"/>
              <a:cs typeface="Georgia"/>
              <a:sym typeface="Georgi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38"/>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0" name="Google Shape;500;p38"/>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1" name="Google Shape;501;p38"/>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2" name="Google Shape;502;p38"/>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3" name="Google Shape;503;p38"/>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2800"/>
              <a:buFont typeface="Georgia"/>
              <a:buNone/>
            </a:pPr>
            <a:r>
              <a:rPr lang="en-US" sz="2800">
                <a:solidFill>
                  <a:srgbClr val="AE0940"/>
                </a:solidFill>
                <a:latin typeface="Georgia"/>
                <a:ea typeface="Georgia"/>
                <a:cs typeface="Georgia"/>
                <a:sym typeface="Georgia"/>
              </a:rPr>
              <a:t>CUPA R1/R2 Benchmark Group (n=149): 2020 &amp; 2024-2025</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39"/>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0" name="Google Shape;510;p39"/>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1" name="Google Shape;511;p39"/>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2" name="Google Shape;512;p39"/>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3" name="Google Shape;513;p39"/>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2800"/>
              <a:buFont typeface="Georgia"/>
              <a:buNone/>
            </a:pPr>
            <a:r>
              <a:rPr lang="en-US" sz="2800">
                <a:solidFill>
                  <a:srgbClr val="AE0940"/>
                </a:solidFill>
                <a:latin typeface="Georgia"/>
                <a:ea typeface="Georgia"/>
                <a:cs typeface="Georgia"/>
                <a:sym typeface="Georgia"/>
              </a:rPr>
              <a:t>CUPA R1/R2 Benchmark Group (n=149): 2020 &amp; 2024-2025</a:t>
            </a:r>
            <a:endParaRPr/>
          </a:p>
        </p:txBody>
      </p:sp>
      <p:sp>
        <p:nvSpPr>
          <p:cNvPr id="514" name="Google Shape;514;p39"/>
          <p:cNvSpPr txBox="1"/>
          <p:nvPr>
            <p:ph idx="1" type="body"/>
          </p:nvPr>
        </p:nvSpPr>
        <p:spPr>
          <a:xfrm>
            <a:off x="1004449" y="1327400"/>
            <a:ext cx="9907800" cy="4634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800"/>
              <a:buNone/>
            </a:pPr>
            <a:r>
              <a:rPr lang="en-US" sz="2400">
                <a:latin typeface="Georgia"/>
                <a:ea typeface="Georgia"/>
                <a:cs typeface="Georgia"/>
                <a:sym typeface="Georgia"/>
              </a:rPr>
              <a:t>70 R1 institutions, of which just 27 ranked above RIT on US News &amp; World Report.</a:t>
            </a:r>
            <a:endParaRPr sz="2400">
              <a:latin typeface="Georgia"/>
              <a:ea typeface="Georgia"/>
              <a:cs typeface="Georgia"/>
              <a:sym typeface="Georgia"/>
            </a:endParaRPr>
          </a:p>
          <a:p>
            <a:pPr indent="0" lvl="0" marL="0" rtl="0" algn="l">
              <a:lnSpc>
                <a:spcPct val="90000"/>
              </a:lnSpc>
              <a:spcBef>
                <a:spcPts val="0"/>
              </a:spcBef>
              <a:spcAft>
                <a:spcPts val="0"/>
              </a:spcAft>
              <a:buClr>
                <a:schemeClr val="dk1"/>
              </a:buClr>
              <a:buSzPts val="2800"/>
              <a:buNone/>
            </a:pPr>
            <a:r>
              <a:t/>
            </a:r>
            <a:endParaRPr sz="2400">
              <a:latin typeface="Georgia"/>
              <a:ea typeface="Georgia"/>
              <a:cs typeface="Georgia"/>
              <a:sym typeface="Georgia"/>
            </a:endParaRPr>
          </a:p>
          <a:p>
            <a:pPr indent="0" lvl="0" marL="0" rtl="0" algn="l">
              <a:lnSpc>
                <a:spcPct val="90000"/>
              </a:lnSpc>
              <a:spcBef>
                <a:spcPts val="0"/>
              </a:spcBef>
              <a:spcAft>
                <a:spcPts val="0"/>
              </a:spcAft>
              <a:buClr>
                <a:schemeClr val="dk1"/>
              </a:buClr>
              <a:buSzPts val="2800"/>
              <a:buNone/>
            </a:pPr>
            <a:r>
              <a:rPr lang="en-US" sz="2400">
                <a:latin typeface="Georgia"/>
                <a:ea typeface="Georgia"/>
                <a:cs typeface="Georgia"/>
                <a:sym typeface="Georgia"/>
              </a:rPr>
              <a:t>63 institutions ranked between 200-400 on US News &amp; World Report.</a:t>
            </a:r>
            <a:endParaRPr sz="2400">
              <a:latin typeface="Georgia"/>
              <a:ea typeface="Georgia"/>
              <a:cs typeface="Georgia"/>
              <a:sym typeface="Georgia"/>
            </a:endParaRPr>
          </a:p>
          <a:p>
            <a:pPr indent="0" lvl="0" marL="0" rtl="0" algn="l">
              <a:lnSpc>
                <a:spcPct val="90000"/>
              </a:lnSpc>
              <a:spcBef>
                <a:spcPts val="0"/>
              </a:spcBef>
              <a:spcAft>
                <a:spcPts val="0"/>
              </a:spcAft>
              <a:buClr>
                <a:schemeClr val="dk1"/>
              </a:buClr>
              <a:buSzPts val="2800"/>
              <a:buNone/>
            </a:pPr>
            <a:r>
              <a:t/>
            </a:r>
            <a:endParaRPr sz="2400">
              <a:latin typeface="Georgia"/>
              <a:ea typeface="Georgia"/>
              <a:cs typeface="Georgia"/>
              <a:sym typeface="Georgia"/>
            </a:endParaRPr>
          </a:p>
          <a:p>
            <a:pPr indent="0" lvl="0" marL="0" rtl="0" algn="l">
              <a:lnSpc>
                <a:spcPct val="115000"/>
              </a:lnSpc>
              <a:spcBef>
                <a:spcPts val="0"/>
              </a:spcBef>
              <a:spcAft>
                <a:spcPts val="0"/>
              </a:spcAft>
              <a:buClr>
                <a:schemeClr val="dk1"/>
              </a:buClr>
              <a:buSzPts val="2800"/>
              <a:buNone/>
            </a:pPr>
            <a:r>
              <a:rPr lang="en-US" sz="2400">
                <a:highlight>
                  <a:srgbClr val="00FF00"/>
                </a:highlight>
                <a:latin typeface="Georgia"/>
                <a:ea typeface="Georgia"/>
                <a:cs typeface="Georgia"/>
                <a:sym typeface="Georgia"/>
              </a:rPr>
              <a:t>Clarkson	</a:t>
            </a:r>
            <a:r>
              <a:rPr lang="en-US" sz="2400">
                <a:latin typeface="Georgia"/>
                <a:ea typeface="Georgia"/>
                <a:cs typeface="Georgia"/>
                <a:sym typeface="Georgia"/>
              </a:rPr>
              <a:t>					</a:t>
            </a:r>
            <a:r>
              <a:rPr lang="en-US" sz="2400">
                <a:highlight>
                  <a:srgbClr val="00FF00"/>
                </a:highlight>
                <a:latin typeface="Georgia"/>
                <a:ea typeface="Georgia"/>
                <a:cs typeface="Georgia"/>
                <a:sym typeface="Georgia"/>
              </a:rPr>
              <a:t>Drexel	</a:t>
            </a:r>
            <a:endParaRPr sz="2400">
              <a:latin typeface="Georgia"/>
              <a:ea typeface="Georgia"/>
              <a:cs typeface="Georgia"/>
              <a:sym typeface="Georgia"/>
            </a:endParaRPr>
          </a:p>
          <a:p>
            <a:pPr indent="0" lvl="0" marL="0" rtl="0" algn="l">
              <a:lnSpc>
                <a:spcPct val="115000"/>
              </a:lnSpc>
              <a:spcBef>
                <a:spcPts val="0"/>
              </a:spcBef>
              <a:spcAft>
                <a:spcPts val="0"/>
              </a:spcAft>
              <a:buClr>
                <a:schemeClr val="dk1"/>
              </a:buClr>
              <a:buSzPts val="2800"/>
              <a:buNone/>
            </a:pPr>
            <a:r>
              <a:rPr lang="en-US" sz="2400">
                <a:highlight>
                  <a:srgbClr val="00FF00"/>
                </a:highlight>
                <a:latin typeface="Georgia"/>
                <a:ea typeface="Georgia"/>
                <a:cs typeface="Georgia"/>
                <a:sym typeface="Georgia"/>
              </a:rPr>
              <a:t>Lehigh University</a:t>
            </a:r>
            <a:r>
              <a:rPr lang="en-US" sz="2400">
                <a:latin typeface="Georgia"/>
                <a:ea typeface="Georgia"/>
                <a:cs typeface="Georgia"/>
                <a:sym typeface="Georgia"/>
              </a:rPr>
              <a:t>			</a:t>
            </a:r>
            <a:r>
              <a:rPr lang="en-US" sz="2400">
                <a:highlight>
                  <a:srgbClr val="00FF00"/>
                </a:highlight>
                <a:latin typeface="Georgia"/>
                <a:ea typeface="Georgia"/>
                <a:cs typeface="Georgia"/>
                <a:sym typeface="Georgia"/>
              </a:rPr>
              <a:t>SUNY Buffalo Syracuse University</a:t>
            </a:r>
            <a:r>
              <a:rPr lang="en-US" sz="2400">
                <a:latin typeface="Georgia"/>
                <a:ea typeface="Georgia"/>
                <a:cs typeface="Georgia"/>
                <a:sym typeface="Georgia"/>
              </a:rPr>
              <a:t>		</a:t>
            </a:r>
            <a:r>
              <a:rPr lang="en-US" sz="2400">
                <a:highlight>
                  <a:srgbClr val="00FF00"/>
                </a:highlight>
                <a:latin typeface="Georgia"/>
                <a:ea typeface="Georgia"/>
                <a:cs typeface="Georgia"/>
                <a:sym typeface="Georgia"/>
              </a:rPr>
              <a:t>Virginia Polytechnic WPI</a:t>
            </a:r>
            <a:endParaRPr sz="2400">
              <a:latin typeface="Georgia"/>
              <a:ea typeface="Georgia"/>
              <a:cs typeface="Georgia"/>
              <a:sym typeface="Georgia"/>
            </a:endParaRPr>
          </a:p>
          <a:p>
            <a:pPr indent="0" lvl="0" marL="0" rtl="0" algn="l">
              <a:lnSpc>
                <a:spcPct val="90000"/>
              </a:lnSpc>
              <a:spcBef>
                <a:spcPts val="0"/>
              </a:spcBef>
              <a:spcAft>
                <a:spcPts val="0"/>
              </a:spcAft>
              <a:buClr>
                <a:schemeClr val="dk1"/>
              </a:buClr>
              <a:buSzPts val="2800"/>
              <a:buNone/>
            </a:pPr>
            <a:r>
              <a:t/>
            </a:r>
            <a:endParaRPr sz="2400">
              <a:latin typeface="Georgia"/>
              <a:ea typeface="Georgia"/>
              <a:cs typeface="Georgia"/>
              <a:sym typeface="Georgia"/>
            </a:endParaRPr>
          </a:p>
          <a:p>
            <a:pPr indent="0" lvl="0" marL="0" rtl="0" algn="l">
              <a:lnSpc>
                <a:spcPct val="90000"/>
              </a:lnSpc>
              <a:spcBef>
                <a:spcPts val="0"/>
              </a:spcBef>
              <a:spcAft>
                <a:spcPts val="0"/>
              </a:spcAft>
              <a:buClr>
                <a:schemeClr val="dk1"/>
              </a:buClr>
              <a:buSzPts val="2800"/>
              <a:buNone/>
            </a:pPr>
            <a:r>
              <a:t/>
            </a:r>
            <a:endParaRPr sz="2400">
              <a:latin typeface="Georgia"/>
              <a:ea typeface="Georgia"/>
              <a:cs typeface="Georgia"/>
              <a:sym typeface="Georgia"/>
            </a:endParaRPr>
          </a:p>
          <a:p>
            <a:pPr indent="0" lvl="0" marL="0" rtl="0" algn="l">
              <a:lnSpc>
                <a:spcPct val="90000"/>
              </a:lnSpc>
              <a:spcBef>
                <a:spcPts val="0"/>
              </a:spcBef>
              <a:spcAft>
                <a:spcPts val="0"/>
              </a:spcAft>
              <a:buClr>
                <a:schemeClr val="dk1"/>
              </a:buClr>
              <a:buSzPts val="2800"/>
              <a:buNone/>
            </a:pPr>
            <a:r>
              <a:t/>
            </a:r>
            <a:endParaRPr sz="2400">
              <a:latin typeface="Georgia"/>
              <a:ea typeface="Georgia"/>
              <a:cs typeface="Georgia"/>
              <a:sym typeface="Georgia"/>
            </a:endParaRPr>
          </a:p>
          <a:p>
            <a:pPr indent="0" lvl="0" marL="0" rtl="0" algn="l">
              <a:lnSpc>
                <a:spcPct val="90000"/>
              </a:lnSpc>
              <a:spcBef>
                <a:spcPts val="0"/>
              </a:spcBef>
              <a:spcAft>
                <a:spcPts val="0"/>
              </a:spcAft>
              <a:buClr>
                <a:schemeClr val="dk1"/>
              </a:buClr>
              <a:buSzPts val="1800"/>
              <a:buNone/>
            </a:pPr>
            <a:r>
              <a:t/>
            </a:r>
            <a:endParaRPr sz="2400">
              <a:latin typeface="Georgia"/>
              <a:ea typeface="Georgia"/>
              <a:cs typeface="Georgia"/>
              <a:sym typeface="Georgi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40"/>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1" name="Google Shape;521;p40"/>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2" name="Google Shape;522;p40"/>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3" name="Google Shape;523;p40"/>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4" name="Google Shape;524;p40"/>
          <p:cNvSpPr txBox="1"/>
          <p:nvPr>
            <p:ph type="title"/>
          </p:nvPr>
        </p:nvSpPr>
        <p:spPr>
          <a:xfrm>
            <a:off x="838200" y="298776"/>
            <a:ext cx="10515600" cy="80823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Georgia"/>
              <a:buNone/>
            </a:pPr>
            <a:br>
              <a:rPr lang="en-US" sz="3200">
                <a:latin typeface="Georgia"/>
                <a:ea typeface="Georgia"/>
                <a:cs typeface="Georgia"/>
                <a:sym typeface="Georgia"/>
              </a:rPr>
            </a:br>
            <a:r>
              <a:rPr lang="en-US" sz="3200">
                <a:latin typeface="Georgia"/>
                <a:ea typeface="Georgia"/>
                <a:cs typeface="Georgia"/>
                <a:sym typeface="Georgia"/>
              </a:rPr>
              <a:t>	</a:t>
            </a:r>
            <a:r>
              <a:rPr lang="en-US" sz="3200">
                <a:solidFill>
                  <a:srgbClr val="C00000"/>
                </a:solidFill>
                <a:latin typeface="Georgia"/>
                <a:ea typeface="Georgia"/>
                <a:cs typeface="Georgia"/>
                <a:sym typeface="Georgia"/>
              </a:rPr>
              <a:t>Benchmark hiatus (2021-2024)</a:t>
            </a:r>
            <a:br>
              <a:rPr lang="en-US" sz="3200">
                <a:latin typeface="Georgia"/>
                <a:ea typeface="Georgia"/>
                <a:cs typeface="Georgia"/>
                <a:sym typeface="Georgia"/>
              </a:rPr>
            </a:br>
            <a:endParaRPr sz="3200">
              <a:solidFill>
                <a:srgbClr val="AE0940"/>
              </a:solidFill>
              <a:latin typeface="Georgia"/>
              <a:ea typeface="Georgia"/>
              <a:cs typeface="Georgia"/>
              <a:sym typeface="Georgia"/>
            </a:endParaRPr>
          </a:p>
        </p:txBody>
      </p:sp>
      <p:sp>
        <p:nvSpPr>
          <p:cNvPr id="525" name="Google Shape;525;p40"/>
          <p:cNvSpPr txBox="1"/>
          <p:nvPr>
            <p:ph idx="1" type="body"/>
          </p:nvPr>
        </p:nvSpPr>
        <p:spPr>
          <a:xfrm>
            <a:off x="1036175" y="1107025"/>
            <a:ext cx="9909600" cy="5169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
              <a:buNone/>
            </a:pPr>
            <a:r>
              <a:rPr lang="en-US" sz="2400">
                <a:latin typeface="Georgia"/>
                <a:ea typeface="Georgia"/>
                <a:cs typeface="Georgia"/>
                <a:sym typeface="Georgia"/>
              </a:rPr>
              <a:t>5/19/21</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000"/>
              <a:buNone/>
            </a:pPr>
            <a:r>
              <a:rPr lang="en-US" sz="2400">
                <a:latin typeface="Georgia"/>
                <a:ea typeface="Georgia"/>
                <a:cs typeface="Georgia"/>
                <a:sym typeface="Georgia"/>
              </a:rPr>
              <a:t>Colleagues,</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000"/>
              <a:buNone/>
            </a:pPr>
            <a:r>
              <a:rPr lang="en-US" sz="2400">
                <a:latin typeface="Georgia"/>
                <a:ea typeface="Georgia"/>
                <a:cs typeface="Georgia"/>
                <a:sym typeface="Georgia"/>
              </a:rPr>
              <a:t>. . . . . . .The university will expand the list of schools used for salary benchmarking to include all R1 and R2 schools that participate in the College and University Professional Association (CUPA) annual survey of faculty salaries. The expanded list of benchmark schools will significantly increase the availability of market data for a large number of our disciplines for which data was previously not available.  </a:t>
            </a:r>
            <a:r>
              <a:rPr lang="en-US" sz="2400">
                <a:highlight>
                  <a:srgbClr val="FFFF00"/>
                </a:highlight>
                <a:latin typeface="Georgia"/>
                <a:ea typeface="Georgia"/>
                <a:cs typeface="Georgia"/>
                <a:sym typeface="Georgia"/>
              </a:rPr>
              <a:t>No salary benchmarks will be reduced as a result of this change.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000"/>
              <a:buNone/>
            </a:pPr>
            <a:r>
              <a:rPr lang="en-US" sz="2400">
                <a:latin typeface="Georgia"/>
                <a:ea typeface="Georgia"/>
                <a:cs typeface="Georgia"/>
                <a:sym typeface="Georgia"/>
              </a:rPr>
              <a:t>Best wishes for a great summer!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000"/>
              <a:buNone/>
            </a:pPr>
            <a:r>
              <a:rPr lang="en-US" sz="2400">
                <a:latin typeface="Georgia"/>
                <a:ea typeface="Georgia"/>
                <a:cs typeface="Georgia"/>
                <a:sym typeface="Georgia"/>
              </a:rPr>
              <a:t>Ellen Granberg, Ph.D.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000"/>
              <a:buNone/>
            </a:pPr>
            <a:r>
              <a:rPr lang="en-US" sz="2400">
                <a:latin typeface="Georgia"/>
                <a:ea typeface="Georgia"/>
                <a:cs typeface="Georgia"/>
                <a:sym typeface="Georgia"/>
              </a:rPr>
              <a:t>Provost and Senior Vice President for Academic Affairs</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000"/>
              <a:buNone/>
            </a:pPr>
            <a:r>
              <a:t/>
            </a:r>
            <a:endParaRPr sz="2400">
              <a:latin typeface="Georgia"/>
              <a:ea typeface="Georgia"/>
              <a:cs typeface="Georgia"/>
              <a:sym typeface="Georgia"/>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41"/>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32" name="Google Shape;532;p41"/>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33" name="Google Shape;533;p41"/>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34" name="Google Shape;534;p41"/>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35" name="Google Shape;535;p41"/>
          <p:cNvSpPr txBox="1"/>
          <p:nvPr>
            <p:ph type="title"/>
          </p:nvPr>
        </p:nvSpPr>
        <p:spPr>
          <a:xfrm>
            <a:off x="838200" y="365125"/>
            <a:ext cx="9993300" cy="1046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AE0940"/>
              </a:buClr>
              <a:buSzPts val="4400"/>
              <a:buFont typeface="Georgia"/>
              <a:buNone/>
            </a:pPr>
            <a:r>
              <a:rPr lang="en-US" sz="3600">
                <a:solidFill>
                  <a:srgbClr val="AE0940"/>
                </a:solidFill>
                <a:latin typeface="Georgia"/>
                <a:ea typeface="Georgia"/>
                <a:cs typeface="Georgia"/>
                <a:sym typeface="Georgia"/>
              </a:rPr>
              <a:t>Faculty-HR email correspondence - </a:t>
            </a:r>
            <a:r>
              <a:rPr lang="en-US" sz="3000">
                <a:solidFill>
                  <a:srgbClr val="AE0940"/>
                </a:solidFill>
                <a:latin typeface="Georgia"/>
                <a:ea typeface="Georgia"/>
                <a:cs typeface="Georgia"/>
                <a:sym typeface="Georgia"/>
              </a:rPr>
              <a:t>July 2024</a:t>
            </a:r>
            <a:endParaRPr sz="3000">
              <a:solidFill>
                <a:srgbClr val="AE0940"/>
              </a:solidFill>
              <a:latin typeface="Georgia"/>
              <a:ea typeface="Georgia"/>
              <a:cs typeface="Georgia"/>
              <a:sym typeface="Georgia"/>
            </a:endParaRPr>
          </a:p>
        </p:txBody>
      </p:sp>
      <p:sp>
        <p:nvSpPr>
          <p:cNvPr id="536" name="Google Shape;536;p41"/>
          <p:cNvSpPr txBox="1"/>
          <p:nvPr>
            <p:ph idx="1" type="body"/>
          </p:nvPr>
        </p:nvSpPr>
        <p:spPr>
          <a:xfrm>
            <a:off x="838200" y="1560927"/>
            <a:ext cx="9625445" cy="485347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37136"/>
              </a:buClr>
              <a:buSzPts val="1960"/>
              <a:buNone/>
            </a:pPr>
            <a:r>
              <a:rPr lang="en-US" sz="2400">
                <a:latin typeface="Georgia"/>
                <a:ea typeface="Georgia"/>
                <a:cs typeface="Georgia"/>
                <a:sym typeface="Georgia"/>
              </a:rPr>
              <a:t>To HR:</a:t>
            </a:r>
            <a:endParaRPr sz="2400">
              <a:latin typeface="Georgia"/>
              <a:ea typeface="Georgia"/>
              <a:cs typeface="Georgia"/>
              <a:sym typeface="Georgia"/>
            </a:endParaRPr>
          </a:p>
          <a:p>
            <a:pPr indent="0" lvl="0" marL="0" rtl="0" algn="l">
              <a:lnSpc>
                <a:spcPct val="90000"/>
              </a:lnSpc>
              <a:spcBef>
                <a:spcPts val="1000"/>
              </a:spcBef>
              <a:spcAft>
                <a:spcPts val="0"/>
              </a:spcAft>
              <a:buClr>
                <a:srgbClr val="F37136"/>
              </a:buClr>
              <a:buSzPts val="1960"/>
              <a:buNone/>
            </a:pPr>
            <a:r>
              <a:rPr lang="en-US" sz="2400">
                <a:latin typeface="Georgia"/>
                <a:ea typeface="Georgia"/>
                <a:cs typeface="Georgia"/>
                <a:sym typeface="Georgia"/>
              </a:rPr>
              <a:t>… I am still trying to understand how the benchmark for full professors  … dropped by 12% between last year and this year. </a:t>
            </a:r>
            <a:endParaRPr sz="2400">
              <a:latin typeface="Georgia"/>
              <a:ea typeface="Georgia"/>
              <a:cs typeface="Georgia"/>
              <a:sym typeface="Georgia"/>
            </a:endParaRPr>
          </a:p>
          <a:p>
            <a:pPr indent="0" lvl="0" marL="0" rtl="0" algn="l">
              <a:lnSpc>
                <a:spcPct val="90000"/>
              </a:lnSpc>
              <a:spcBef>
                <a:spcPts val="1000"/>
              </a:spcBef>
              <a:spcAft>
                <a:spcPts val="0"/>
              </a:spcAft>
              <a:buClr>
                <a:srgbClr val="F37136"/>
              </a:buClr>
              <a:buSzPts val="1960"/>
              <a:buNone/>
            </a:pPr>
            <a:r>
              <a:rPr lang="en-US" sz="2400">
                <a:latin typeface="Georgia"/>
                <a:ea typeface="Georgia"/>
                <a:cs typeface="Georgia"/>
                <a:sym typeface="Georgia"/>
              </a:rPr>
              <a:t>… Also, I am wondering what our benchmark schools are and whether these were changed over the past year, in what way. This might help me to understand the $15,000 drop in the benchmark for full professors in … over the past year. </a:t>
            </a:r>
            <a:endParaRPr sz="2400">
              <a:latin typeface="Georgia"/>
              <a:ea typeface="Georgia"/>
              <a:cs typeface="Georgia"/>
              <a:sym typeface="Georgia"/>
            </a:endParaRPr>
          </a:p>
          <a:p>
            <a:pPr indent="0" lvl="0" marL="0" rtl="0" algn="l">
              <a:lnSpc>
                <a:spcPct val="90000"/>
              </a:lnSpc>
              <a:spcBef>
                <a:spcPts val="1000"/>
              </a:spcBef>
              <a:spcAft>
                <a:spcPts val="0"/>
              </a:spcAft>
              <a:buClr>
                <a:srgbClr val="F37136"/>
              </a:buClr>
              <a:buSzPts val="1960"/>
              <a:buNone/>
            </a:pPr>
            <a:r>
              <a:rPr lang="en-US" sz="2400">
                <a:latin typeface="Georgia"/>
                <a:ea typeface="Georgia"/>
                <a:cs typeface="Georgia"/>
                <a:sym typeface="Georgia"/>
              </a:rPr>
              <a:t>I noticed that quite a few of the  …benchmarks … have fallen dramatically in the last year or so.</a:t>
            </a:r>
            <a:endParaRPr sz="2400">
              <a:latin typeface="Georgia"/>
              <a:ea typeface="Georgia"/>
              <a:cs typeface="Georgia"/>
              <a:sym typeface="Georgia"/>
            </a:endParaRPr>
          </a:p>
          <a:p>
            <a:pPr indent="0" lvl="0" marL="0" rtl="0" algn="l">
              <a:lnSpc>
                <a:spcPct val="90000"/>
              </a:lnSpc>
              <a:spcBef>
                <a:spcPts val="1000"/>
              </a:spcBef>
              <a:spcAft>
                <a:spcPts val="0"/>
              </a:spcAft>
              <a:buClr>
                <a:srgbClr val="F37136"/>
              </a:buClr>
              <a:buSzPts val="1960"/>
              <a:buNone/>
            </a:pPr>
            <a:r>
              <a:t/>
            </a:r>
            <a:endParaRPr sz="2400">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42"/>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43" name="Google Shape;543;p42"/>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44" name="Google Shape;544;p42"/>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45" name="Google Shape;545;p42"/>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46" name="Google Shape;546;p42"/>
          <p:cNvSpPr txBox="1"/>
          <p:nvPr>
            <p:ph type="title"/>
          </p:nvPr>
        </p:nvSpPr>
        <p:spPr>
          <a:xfrm>
            <a:off x="838200" y="365125"/>
            <a:ext cx="9782700" cy="1046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AE0940"/>
              </a:buClr>
              <a:buSzPts val="4400"/>
              <a:buFont typeface="Georgia"/>
              <a:buNone/>
            </a:pPr>
            <a:r>
              <a:rPr lang="en-US" sz="3600">
                <a:solidFill>
                  <a:srgbClr val="AE0940"/>
                </a:solidFill>
                <a:latin typeface="Georgia"/>
                <a:ea typeface="Georgia"/>
                <a:cs typeface="Georgia"/>
                <a:sym typeface="Georgia"/>
              </a:rPr>
              <a:t>Faculty-HR email correspondence</a:t>
            </a:r>
            <a:r>
              <a:rPr lang="en-US" sz="3600"/>
              <a:t> - </a:t>
            </a:r>
            <a:r>
              <a:rPr lang="en-US" sz="3000">
                <a:solidFill>
                  <a:srgbClr val="AE0940"/>
                </a:solidFill>
                <a:latin typeface="Georgia"/>
                <a:ea typeface="Georgia"/>
                <a:cs typeface="Georgia"/>
                <a:sym typeface="Georgia"/>
              </a:rPr>
              <a:t>July 2024</a:t>
            </a:r>
            <a:endParaRPr sz="3000">
              <a:solidFill>
                <a:srgbClr val="AE0940"/>
              </a:solidFill>
              <a:latin typeface="Georgia"/>
              <a:ea typeface="Georgia"/>
              <a:cs typeface="Georgia"/>
              <a:sym typeface="Georgia"/>
            </a:endParaRPr>
          </a:p>
        </p:txBody>
      </p:sp>
      <p:sp>
        <p:nvSpPr>
          <p:cNvPr id="547" name="Google Shape;547;p42"/>
          <p:cNvSpPr txBox="1"/>
          <p:nvPr>
            <p:ph idx="1" type="body"/>
          </p:nvPr>
        </p:nvSpPr>
        <p:spPr>
          <a:xfrm>
            <a:off x="838200" y="1425575"/>
            <a:ext cx="10113600" cy="485340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Clr>
                <a:srgbClr val="F37136"/>
              </a:buClr>
              <a:buSzPts val="1960"/>
              <a:buNone/>
            </a:pPr>
            <a:r>
              <a:rPr lang="en-US" sz="2200">
                <a:latin typeface="Georgia"/>
                <a:ea typeface="Georgia"/>
                <a:cs typeface="Georgia"/>
                <a:sym typeface="Georgia"/>
              </a:rPr>
              <a:t>From HR:</a:t>
            </a:r>
            <a:endParaRPr sz="2200">
              <a:latin typeface="Georgia"/>
              <a:ea typeface="Georgia"/>
              <a:cs typeface="Georgia"/>
              <a:sym typeface="Georgia"/>
            </a:endParaRPr>
          </a:p>
          <a:p>
            <a:pPr indent="0" lvl="0" marL="0" rtl="0" algn="l">
              <a:lnSpc>
                <a:spcPct val="110000"/>
              </a:lnSpc>
              <a:spcBef>
                <a:spcPts val="1000"/>
              </a:spcBef>
              <a:spcAft>
                <a:spcPts val="0"/>
              </a:spcAft>
              <a:buClr>
                <a:srgbClr val="F37136"/>
              </a:buClr>
              <a:buSzPts val="1960"/>
              <a:buNone/>
            </a:pPr>
            <a:r>
              <a:rPr lang="en-US" sz="2200">
                <a:latin typeface="Georgia"/>
                <a:ea typeface="Georgia"/>
                <a:cs typeface="Georgia"/>
                <a:sym typeface="Georgia"/>
              </a:rPr>
              <a:t>As you may recall, four years ago, Academic Affairs began the transition to combined R1 and R2 school data for salary benchmarking. The move to R1/R2 schools greatly increased the availability of market data across faculty ranks for RIT’s many disciplines. During the transition, Academic Affairs continued to use the AY19-20 benchmarks for any ranks/disciplines where the R1/R2 data was lower. </a:t>
            </a:r>
            <a:endParaRPr sz="2200">
              <a:latin typeface="Georgia"/>
              <a:ea typeface="Georgia"/>
              <a:cs typeface="Georgia"/>
              <a:sym typeface="Georgia"/>
            </a:endParaRPr>
          </a:p>
          <a:p>
            <a:pPr indent="0" lvl="0" marL="0" rtl="0" algn="l">
              <a:lnSpc>
                <a:spcPct val="110000"/>
              </a:lnSpc>
              <a:spcBef>
                <a:spcPts val="1000"/>
              </a:spcBef>
              <a:spcAft>
                <a:spcPts val="0"/>
              </a:spcAft>
              <a:buClr>
                <a:srgbClr val="F37136"/>
              </a:buClr>
              <a:buSzPts val="1960"/>
              <a:buNone/>
            </a:pPr>
            <a:r>
              <a:rPr lang="en-US" sz="2200">
                <a:latin typeface="Georgia"/>
                <a:ea typeface="Georgia"/>
                <a:cs typeface="Georgia"/>
                <a:sym typeface="Georgia"/>
              </a:rPr>
              <a:t>For the majority of faculty, the R1/R2 data now exceeds the AY19-20 benchmarks and the transition is complete. For consistency, all faculty benchmarks are based on R1/R2 school market data beginning with the 2024-25 academic year. The R1/R2 data is averaged over a three-year period.</a:t>
            </a:r>
            <a:endParaRPr sz="2200">
              <a:latin typeface="Georgia"/>
              <a:ea typeface="Georgia"/>
              <a:cs typeface="Georgia"/>
              <a:sym typeface="Georgia"/>
            </a:endParaRPr>
          </a:p>
          <a:p>
            <a:pPr indent="0" lvl="0" marL="0" rtl="0" algn="l">
              <a:lnSpc>
                <a:spcPct val="110000"/>
              </a:lnSpc>
              <a:spcBef>
                <a:spcPts val="1000"/>
              </a:spcBef>
              <a:spcAft>
                <a:spcPts val="0"/>
              </a:spcAft>
              <a:buClr>
                <a:srgbClr val="F37136"/>
              </a:buClr>
              <a:buSzPts val="1960"/>
              <a:buNone/>
            </a:pPr>
            <a:r>
              <a:rPr lang="en-US" sz="2200">
                <a:latin typeface="Georgia"/>
                <a:ea typeface="Georgia"/>
                <a:cs typeface="Georgia"/>
                <a:sym typeface="Georgia"/>
              </a:rPr>
              <a:t>I hope this information is helpful.</a:t>
            </a:r>
            <a:endParaRPr sz="2200">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7">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43"/>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54" name="Google Shape;554;p43"/>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55" name="Google Shape;555;p43"/>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56" name="Google Shape;556;p43"/>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57" name="Google Shape;557;p43"/>
          <p:cNvSpPr txBox="1"/>
          <p:nvPr>
            <p:ph type="title"/>
          </p:nvPr>
        </p:nvSpPr>
        <p:spPr>
          <a:xfrm>
            <a:off x="838200" y="365125"/>
            <a:ext cx="9876300" cy="1046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C00000"/>
              </a:buClr>
              <a:buSzPts val="3600"/>
              <a:buFont typeface="Georgia"/>
              <a:buNone/>
            </a:pPr>
            <a:r>
              <a:rPr lang="en-US" sz="3600">
                <a:solidFill>
                  <a:srgbClr val="C00000"/>
                </a:solidFill>
                <a:latin typeface="Georgia"/>
                <a:ea typeface="Georgia"/>
                <a:cs typeface="Georgia"/>
                <a:sym typeface="Georgia"/>
              </a:rPr>
              <a:t>	Faculty Compensation Review Committee</a:t>
            </a:r>
            <a:endParaRPr sz="36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4"/>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4" name="Google Shape;564;p44"/>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5" name="Google Shape;565;p44"/>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6" name="Google Shape;566;p44"/>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7" name="Google Shape;567;p44"/>
          <p:cNvSpPr txBox="1"/>
          <p:nvPr>
            <p:ph type="title"/>
          </p:nvPr>
        </p:nvSpPr>
        <p:spPr>
          <a:xfrm>
            <a:off x="838200" y="365126"/>
            <a:ext cx="8926902" cy="104623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3600"/>
              <a:buFont typeface="Georgia"/>
              <a:buNone/>
            </a:pPr>
            <a:r>
              <a:rPr lang="en-US" sz="3600">
                <a:solidFill>
                  <a:srgbClr val="C00000"/>
                </a:solidFill>
                <a:latin typeface="Georgia"/>
                <a:ea typeface="Georgia"/>
                <a:cs typeface="Georgia"/>
                <a:sym typeface="Georgia"/>
              </a:rPr>
              <a:t>Faculty Compensation Review Committee</a:t>
            </a:r>
            <a:endParaRPr/>
          </a:p>
        </p:txBody>
      </p:sp>
      <p:sp>
        <p:nvSpPr>
          <p:cNvPr id="568" name="Google Shape;568;p44"/>
          <p:cNvSpPr txBox="1"/>
          <p:nvPr>
            <p:ph idx="1" type="body"/>
          </p:nvPr>
        </p:nvSpPr>
        <p:spPr>
          <a:xfrm>
            <a:off x="838200" y="1560925"/>
            <a:ext cx="9876300" cy="48534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F37136"/>
              </a:buClr>
              <a:buSzPts val="1960"/>
              <a:buNone/>
            </a:pPr>
            <a:r>
              <a:rPr lang="en-US" sz="2400">
                <a:latin typeface="Georgia"/>
                <a:ea typeface="Georgia"/>
                <a:cs typeface="Georgia"/>
                <a:sym typeface="Georgia"/>
              </a:rPr>
              <a:t>Charge:</a:t>
            </a:r>
            <a:endParaRPr sz="2400">
              <a:latin typeface="Georgia"/>
              <a:ea typeface="Georgia"/>
              <a:cs typeface="Georgia"/>
              <a:sym typeface="Georgia"/>
            </a:endParaRPr>
          </a:p>
          <a:p>
            <a:pPr indent="0" lvl="0" marL="0" rtl="0" algn="l">
              <a:lnSpc>
                <a:spcPct val="80000"/>
              </a:lnSpc>
              <a:spcBef>
                <a:spcPts val="1000"/>
              </a:spcBef>
              <a:spcAft>
                <a:spcPts val="0"/>
              </a:spcAft>
              <a:buClr>
                <a:schemeClr val="dk1"/>
              </a:buClr>
              <a:buSzPts val="2800"/>
              <a:buNone/>
            </a:pPr>
            <a:r>
              <a:rPr lang="en-US" sz="2400">
                <a:latin typeface="Georgia"/>
                <a:ea typeface="Georgia"/>
                <a:cs typeface="Georgia"/>
                <a:sym typeface="Georgia"/>
              </a:rPr>
              <a:t>To develop a set of approximately 100 benchmark schools for RIT to use for faculty salary benchmarking. This set can include both </a:t>
            </a:r>
            <a:r>
              <a:rPr lang="en-US" sz="2400">
                <a:highlight>
                  <a:srgbClr val="FFFF00"/>
                </a:highlight>
                <a:latin typeface="Georgia"/>
                <a:ea typeface="Georgia"/>
                <a:cs typeface="Georgia"/>
                <a:sym typeface="Georgia"/>
              </a:rPr>
              <a:t>peer and aspirational schools</a:t>
            </a:r>
            <a:r>
              <a:rPr lang="en-US" sz="2400">
                <a:latin typeface="Georgia"/>
                <a:ea typeface="Georgia"/>
                <a:cs typeface="Georgia"/>
                <a:sym typeface="Georgia"/>
              </a:rPr>
              <a:t>, public and private, and should ensure an appropriate number of institutions are included to reflect various disciplines and ranks.</a:t>
            </a:r>
            <a:endParaRPr sz="2400">
              <a:latin typeface="Georgia"/>
              <a:ea typeface="Georgia"/>
              <a:cs typeface="Georgia"/>
              <a:sym typeface="Georgia"/>
            </a:endParaRPr>
          </a:p>
          <a:p>
            <a:pPr indent="0" lvl="0" marL="0" rtl="0" algn="l">
              <a:lnSpc>
                <a:spcPct val="80000"/>
              </a:lnSpc>
              <a:spcBef>
                <a:spcPts val="1000"/>
              </a:spcBef>
              <a:spcAft>
                <a:spcPts val="0"/>
              </a:spcAft>
              <a:buClr>
                <a:schemeClr val="dk1"/>
              </a:buClr>
              <a:buSzPts val="2800"/>
              <a:buNone/>
            </a:pPr>
            <a:r>
              <a:t/>
            </a:r>
            <a:endParaRPr sz="2400">
              <a:latin typeface="Georgia"/>
              <a:ea typeface="Georgia"/>
              <a:cs typeface="Georgia"/>
              <a:sym typeface="Georgia"/>
            </a:endParaRPr>
          </a:p>
          <a:p>
            <a:pPr indent="0" lvl="0" marL="0" rtl="0" algn="l">
              <a:lnSpc>
                <a:spcPct val="80000"/>
              </a:lnSpc>
              <a:spcBef>
                <a:spcPts val="1000"/>
              </a:spcBef>
              <a:spcAft>
                <a:spcPts val="0"/>
              </a:spcAft>
              <a:buClr>
                <a:schemeClr val="dk1"/>
              </a:buClr>
              <a:buSzPts val="2800"/>
              <a:buNone/>
            </a:pPr>
            <a:r>
              <a:rPr lang="en-US" sz="2400">
                <a:latin typeface="Georgia"/>
                <a:ea typeface="Georgia"/>
                <a:cs typeface="Georgia"/>
                <a:sym typeface="Georgia"/>
              </a:rPr>
              <a:t>Recommendations should be provided to the provost by March 15, 2025.</a:t>
            </a:r>
            <a:endParaRPr sz="2400">
              <a:latin typeface="Georgia"/>
              <a:ea typeface="Georgia"/>
              <a:cs typeface="Georgia"/>
              <a:sym typeface="Georgia"/>
            </a:endParaRPr>
          </a:p>
          <a:p>
            <a:pPr indent="0" lvl="0" marL="0" rtl="0" algn="l">
              <a:lnSpc>
                <a:spcPct val="100000"/>
              </a:lnSpc>
              <a:spcBef>
                <a:spcPts val="1000"/>
              </a:spcBef>
              <a:spcAft>
                <a:spcPts val="0"/>
              </a:spcAft>
              <a:buClr>
                <a:srgbClr val="F37136"/>
              </a:buClr>
              <a:buSzPts val="1960"/>
              <a:buNone/>
            </a:pPr>
            <a:r>
              <a:t/>
            </a:r>
            <a:endParaRPr sz="2400">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45"/>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75" name="Google Shape;575;p45"/>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76" name="Google Shape;576;p45"/>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77" name="Google Shape;577;p45"/>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78" name="Google Shape;578;p45"/>
          <p:cNvSpPr txBox="1"/>
          <p:nvPr>
            <p:ph type="title"/>
          </p:nvPr>
        </p:nvSpPr>
        <p:spPr>
          <a:xfrm>
            <a:off x="838200" y="365126"/>
            <a:ext cx="8926902" cy="104623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C00000"/>
              </a:buClr>
              <a:buSzPct val="100000"/>
              <a:buFont typeface="Georgia"/>
              <a:buNone/>
            </a:pPr>
            <a:r>
              <a:rPr lang="en-US" sz="3600">
                <a:solidFill>
                  <a:srgbClr val="C00000"/>
                </a:solidFill>
                <a:latin typeface="Georgia"/>
                <a:ea typeface="Georgia"/>
                <a:cs typeface="Georgia"/>
                <a:sym typeface="Georgia"/>
              </a:rPr>
              <a:t>Criteria for inclusion in the new benchmark</a:t>
            </a:r>
            <a:endParaRPr/>
          </a:p>
        </p:txBody>
      </p:sp>
      <p:sp>
        <p:nvSpPr>
          <p:cNvPr id="579" name="Google Shape;579;p45"/>
          <p:cNvSpPr txBox="1"/>
          <p:nvPr>
            <p:ph idx="1" type="body"/>
          </p:nvPr>
        </p:nvSpPr>
        <p:spPr>
          <a:xfrm>
            <a:off x="838200" y="1411350"/>
            <a:ext cx="9876300" cy="46719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000"/>
              <a:buNone/>
            </a:pPr>
            <a:r>
              <a:rPr lang="en-US" sz="2300">
                <a:latin typeface="Georgia"/>
                <a:ea typeface="Georgia"/>
                <a:cs typeface="Georgia"/>
                <a:sym typeface="Georgia"/>
              </a:rPr>
              <a:t>Two primary criteria (unchanged):</a:t>
            </a:r>
            <a:endParaRPr sz="2300">
              <a:latin typeface="Georgia"/>
              <a:ea typeface="Georgia"/>
              <a:cs typeface="Georgia"/>
              <a:sym typeface="Georgia"/>
            </a:endParaRPr>
          </a:p>
          <a:p>
            <a:pPr indent="-368300" lvl="0" marL="457200" rtl="0" algn="l">
              <a:lnSpc>
                <a:spcPct val="150000"/>
              </a:lnSpc>
              <a:spcBef>
                <a:spcPts val="0"/>
              </a:spcBef>
              <a:spcAft>
                <a:spcPts val="0"/>
              </a:spcAft>
              <a:buSzPts val="2200"/>
              <a:buFont typeface="Georgia"/>
              <a:buChar char="•"/>
            </a:pPr>
            <a:r>
              <a:rPr lang="en-US" sz="2200">
                <a:latin typeface="Georgia"/>
                <a:ea typeface="Georgia"/>
                <a:cs typeface="Georgia"/>
                <a:sym typeface="Georgia"/>
              </a:rPr>
              <a:t>Institutions that report salary data to CUPA (College &amp; University Professional Association)</a:t>
            </a:r>
            <a:endParaRPr sz="2200">
              <a:latin typeface="Georgia"/>
              <a:ea typeface="Georgia"/>
              <a:cs typeface="Georgia"/>
              <a:sym typeface="Georgia"/>
            </a:endParaRPr>
          </a:p>
          <a:p>
            <a:pPr indent="-368300" lvl="0" marL="457200" rtl="0" algn="l">
              <a:lnSpc>
                <a:spcPct val="150000"/>
              </a:lnSpc>
              <a:spcBef>
                <a:spcPts val="0"/>
              </a:spcBef>
              <a:spcAft>
                <a:spcPts val="0"/>
              </a:spcAft>
              <a:buSzPts val="2200"/>
              <a:buFont typeface="Georgia"/>
              <a:buChar char="•"/>
            </a:pPr>
            <a:r>
              <a:rPr lang="en-US" sz="2200">
                <a:latin typeface="Georgia"/>
                <a:ea typeface="Georgia"/>
                <a:cs typeface="Georgia"/>
                <a:sym typeface="Georgia"/>
              </a:rPr>
              <a:t>Institutions that carry Carnegie designation of either R1 or R2</a:t>
            </a:r>
            <a:endParaRPr sz="2200">
              <a:latin typeface="Georgia"/>
              <a:ea typeface="Georgia"/>
              <a:cs typeface="Georgia"/>
              <a:sym typeface="Georgia"/>
            </a:endParaRPr>
          </a:p>
          <a:p>
            <a:pPr indent="0" lvl="0" marL="0" rtl="0" algn="l">
              <a:lnSpc>
                <a:spcPct val="150000"/>
              </a:lnSpc>
              <a:spcBef>
                <a:spcPts val="0"/>
              </a:spcBef>
              <a:spcAft>
                <a:spcPts val="0"/>
              </a:spcAft>
              <a:buNone/>
            </a:pPr>
            <a:r>
              <a:t/>
            </a:r>
            <a:endParaRPr sz="22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300">
                <a:latin typeface="Georgia"/>
                <a:ea typeface="Georgia"/>
                <a:cs typeface="Georgia"/>
                <a:sym typeface="Georgia"/>
              </a:rPr>
              <a:t>The two secondary criteria:</a:t>
            </a:r>
            <a:endParaRPr sz="2300">
              <a:latin typeface="Georgia"/>
              <a:ea typeface="Georgia"/>
              <a:cs typeface="Georgia"/>
              <a:sym typeface="Georgia"/>
            </a:endParaRPr>
          </a:p>
          <a:p>
            <a:pPr indent="-368300" lvl="0" marL="457200" rtl="0" algn="l">
              <a:lnSpc>
                <a:spcPct val="150000"/>
              </a:lnSpc>
              <a:spcBef>
                <a:spcPts val="0"/>
              </a:spcBef>
              <a:spcAft>
                <a:spcPts val="0"/>
              </a:spcAft>
              <a:buSzPts val="2200"/>
              <a:buFont typeface="Georgia"/>
              <a:buChar char="•"/>
            </a:pPr>
            <a:r>
              <a:rPr lang="en-US" sz="2200">
                <a:latin typeface="Georgia"/>
                <a:ea typeface="Georgia"/>
                <a:cs typeface="Georgia"/>
                <a:sym typeface="Georgia"/>
              </a:rPr>
              <a:t>A large enough sample to cover all RIT programs (as determined by HR)</a:t>
            </a:r>
            <a:endParaRPr sz="2200">
              <a:latin typeface="Georgia"/>
              <a:ea typeface="Georgia"/>
              <a:cs typeface="Georgia"/>
              <a:sym typeface="Georgia"/>
            </a:endParaRPr>
          </a:p>
          <a:p>
            <a:pPr indent="-368300" lvl="0" marL="457200" rtl="0" algn="l">
              <a:lnSpc>
                <a:spcPct val="150000"/>
              </a:lnSpc>
              <a:spcBef>
                <a:spcPts val="0"/>
              </a:spcBef>
              <a:spcAft>
                <a:spcPts val="0"/>
              </a:spcAft>
              <a:buSzPts val="2200"/>
              <a:buFont typeface="Georgia"/>
              <a:buChar char="•"/>
            </a:pPr>
            <a:r>
              <a:rPr lang="en-US" sz="2200">
                <a:latin typeface="Georgia"/>
                <a:ea typeface="Georgia"/>
                <a:cs typeface="Georgia"/>
                <a:sym typeface="Georgia"/>
              </a:rPr>
              <a:t>Institutions have a US News &amp; World report ranking of under 150.</a:t>
            </a:r>
            <a:endParaRPr sz="2200">
              <a:latin typeface="Georgia"/>
              <a:ea typeface="Georgia"/>
              <a:cs typeface="Georgia"/>
              <a:sym typeface="Georgia"/>
            </a:endParaRPr>
          </a:p>
          <a:p>
            <a:pPr indent="0" lvl="0" marL="0" rtl="0" algn="l">
              <a:lnSpc>
                <a:spcPct val="150000"/>
              </a:lnSpc>
              <a:spcBef>
                <a:spcPts val="0"/>
              </a:spcBef>
              <a:spcAft>
                <a:spcPts val="0"/>
              </a:spcAft>
              <a:buClr>
                <a:srgbClr val="F37136"/>
              </a:buClr>
              <a:buSzPts val="1400"/>
              <a:buNone/>
            </a:pPr>
            <a:r>
              <a:t/>
            </a:r>
            <a:endParaRPr sz="2300">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46"/>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86" name="Google Shape;586;p46"/>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87" name="Google Shape;587;p46"/>
          <p:cNvSpPr/>
          <p:nvPr/>
        </p:nvSpPr>
        <p:spPr>
          <a:xfrm flipH="1" rot="5400000">
            <a:off x="-2831973" y="2831975"/>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88" name="Google Shape;588;p46"/>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89" name="Google Shape;589;p46"/>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Benchmark Group (n=61): 2025-2026</a:t>
            </a:r>
            <a:endParaRPr/>
          </a:p>
        </p:txBody>
      </p:sp>
      <p:sp>
        <p:nvSpPr>
          <p:cNvPr id="590" name="Google Shape;590;p46"/>
          <p:cNvSpPr txBox="1"/>
          <p:nvPr>
            <p:ph idx="1" type="body"/>
          </p:nvPr>
        </p:nvSpPr>
        <p:spPr>
          <a:xfrm>
            <a:off x="838200" y="1350825"/>
            <a:ext cx="10343100" cy="49254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chemeClr val="dk1"/>
              </a:buClr>
              <a:buSzPts val="1800"/>
              <a:buNone/>
            </a:pPr>
            <a:r>
              <a:rPr lang="en-US" sz="2200">
                <a:latin typeface="Georgia"/>
                <a:ea typeface="Georgia"/>
                <a:cs typeface="Georgia"/>
                <a:sym typeface="Georgia"/>
              </a:rPr>
              <a:t>61 institutions, of which 31 ranked lower than RIT on US News &amp; World Report</a:t>
            </a:r>
            <a:endParaRPr sz="2200">
              <a:latin typeface="Georgia"/>
              <a:ea typeface="Georgia"/>
              <a:cs typeface="Georgia"/>
              <a:sym typeface="Georgia"/>
            </a:endParaRPr>
          </a:p>
          <a:p>
            <a:pPr indent="0" lvl="0" marL="0" rtl="0" algn="l">
              <a:lnSpc>
                <a:spcPct val="120000"/>
              </a:lnSpc>
              <a:spcBef>
                <a:spcPts val="0"/>
              </a:spcBef>
              <a:spcAft>
                <a:spcPts val="0"/>
              </a:spcAft>
              <a:buClr>
                <a:schemeClr val="dk1"/>
              </a:buClr>
              <a:buSzPts val="1800"/>
              <a:buNone/>
            </a:pPr>
            <a:r>
              <a:t/>
            </a:r>
            <a:endParaRPr sz="2200">
              <a:latin typeface="Georgia"/>
              <a:ea typeface="Georgia"/>
              <a:cs typeface="Georgia"/>
              <a:sym typeface="Georgia"/>
            </a:endParaRPr>
          </a:p>
          <a:p>
            <a:pPr indent="0" lvl="0" marL="0" rtl="0" algn="l">
              <a:lnSpc>
                <a:spcPct val="120000"/>
              </a:lnSpc>
              <a:spcBef>
                <a:spcPts val="400"/>
              </a:spcBef>
              <a:spcAft>
                <a:spcPts val="0"/>
              </a:spcAft>
              <a:buClr>
                <a:schemeClr val="dk1"/>
              </a:buClr>
              <a:buSzPts val="1800"/>
              <a:buNone/>
            </a:pPr>
            <a:r>
              <a:rPr lang="en-US" sz="2200">
                <a:latin typeface="Georgia"/>
                <a:ea typeface="Georgia"/>
                <a:cs typeface="Georgia"/>
                <a:sym typeface="Georgia"/>
              </a:rPr>
              <a:t>45 R1, of which 18 ranked lower than RIT on US News &amp; World Report</a:t>
            </a:r>
            <a:endParaRPr sz="2200">
              <a:latin typeface="Georgia"/>
              <a:ea typeface="Georgia"/>
              <a:cs typeface="Georgia"/>
              <a:sym typeface="Georgia"/>
            </a:endParaRPr>
          </a:p>
          <a:p>
            <a:pPr indent="0" lvl="0" marL="0" rtl="0" algn="l">
              <a:lnSpc>
                <a:spcPct val="120000"/>
              </a:lnSpc>
              <a:spcBef>
                <a:spcPts val="400"/>
              </a:spcBef>
              <a:spcAft>
                <a:spcPts val="0"/>
              </a:spcAft>
              <a:buClr>
                <a:schemeClr val="dk1"/>
              </a:buClr>
              <a:buSzPts val="1800"/>
              <a:buNone/>
            </a:pPr>
            <a:r>
              <a:rPr lang="en-US" sz="2200">
                <a:latin typeface="Georgia"/>
                <a:ea typeface="Georgia"/>
                <a:cs typeface="Georgia"/>
                <a:sym typeface="Georgia"/>
              </a:rPr>
              <a:t>Highest ranked US News &amp; World Report institution = U. Michigan at #20</a:t>
            </a:r>
            <a:endParaRPr sz="2200">
              <a:latin typeface="Georgia"/>
              <a:ea typeface="Georgia"/>
              <a:cs typeface="Georgia"/>
              <a:sym typeface="Georgia"/>
            </a:endParaRPr>
          </a:p>
          <a:p>
            <a:pPr indent="0" lvl="0" marL="0" rtl="0" algn="l">
              <a:lnSpc>
                <a:spcPct val="120000"/>
              </a:lnSpc>
              <a:spcBef>
                <a:spcPts val="400"/>
              </a:spcBef>
              <a:spcAft>
                <a:spcPts val="0"/>
              </a:spcAft>
              <a:buClr>
                <a:schemeClr val="dk1"/>
              </a:buClr>
              <a:buSzPts val="1800"/>
              <a:buNone/>
            </a:pPr>
            <a:r>
              <a:t/>
            </a:r>
            <a:endParaRPr sz="2200">
              <a:latin typeface="Georgia"/>
              <a:ea typeface="Georgia"/>
              <a:cs typeface="Georgia"/>
              <a:sym typeface="Georgia"/>
            </a:endParaRPr>
          </a:p>
          <a:p>
            <a:pPr indent="0" lvl="0" marL="0" rtl="0" algn="l">
              <a:lnSpc>
                <a:spcPct val="120000"/>
              </a:lnSpc>
              <a:spcBef>
                <a:spcPts val="400"/>
              </a:spcBef>
              <a:spcAft>
                <a:spcPts val="0"/>
              </a:spcAft>
              <a:buClr>
                <a:schemeClr val="dk1"/>
              </a:buClr>
              <a:buSzPts val="1800"/>
              <a:buNone/>
            </a:pPr>
            <a:r>
              <a:rPr lang="en-US" sz="2200">
                <a:latin typeface="Georgia"/>
                <a:ea typeface="Georgia"/>
                <a:cs typeface="Georgia"/>
                <a:sym typeface="Georgia"/>
              </a:rPr>
              <a:t>Old Friends (from the 1994 benchmark) </a:t>
            </a:r>
            <a:endParaRPr sz="22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rPr lang="en-US" sz="2200">
                <a:highlight>
                  <a:srgbClr val="00FF00"/>
                </a:highlight>
                <a:latin typeface="Georgia"/>
                <a:ea typeface="Georgia"/>
                <a:cs typeface="Georgia"/>
                <a:sym typeface="Georgia"/>
              </a:rPr>
              <a:t>Clarkson	</a:t>
            </a:r>
            <a:r>
              <a:rPr lang="en-US" sz="2200">
                <a:latin typeface="Georgia"/>
                <a:ea typeface="Georgia"/>
                <a:cs typeface="Georgia"/>
                <a:sym typeface="Georgia"/>
              </a:rPr>
              <a:t>						</a:t>
            </a:r>
            <a:r>
              <a:rPr lang="en-US" sz="2200">
                <a:highlight>
                  <a:srgbClr val="00FF00"/>
                </a:highlight>
                <a:latin typeface="Georgia"/>
                <a:ea typeface="Georgia"/>
                <a:cs typeface="Georgia"/>
                <a:sym typeface="Georgia"/>
              </a:rPr>
              <a:t>Drexel</a:t>
            </a:r>
            <a:r>
              <a:rPr lang="en-US" sz="2200">
                <a:latin typeface="Georgia"/>
                <a:ea typeface="Georgia"/>
                <a:cs typeface="Georgia"/>
                <a:sym typeface="Georgia"/>
              </a:rPr>
              <a:t>				</a:t>
            </a:r>
            <a:endParaRPr sz="22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rPr lang="en-US" sz="2200">
                <a:highlight>
                  <a:srgbClr val="00FF00"/>
                </a:highlight>
                <a:latin typeface="Georgia"/>
                <a:ea typeface="Georgia"/>
                <a:cs typeface="Georgia"/>
                <a:sym typeface="Georgia"/>
              </a:rPr>
              <a:t>Lehigh University</a:t>
            </a:r>
            <a:r>
              <a:rPr lang="en-US" sz="2200">
                <a:latin typeface="Georgia"/>
                <a:ea typeface="Georgia"/>
                <a:cs typeface="Georgia"/>
                <a:sym typeface="Georgia"/>
              </a:rPr>
              <a:t>					</a:t>
            </a:r>
            <a:r>
              <a:rPr lang="en-US" sz="2200">
                <a:highlight>
                  <a:srgbClr val="00FF00"/>
                </a:highlight>
                <a:latin typeface="Georgia"/>
                <a:ea typeface="Georgia"/>
                <a:cs typeface="Georgia"/>
                <a:sym typeface="Georgia"/>
              </a:rPr>
              <a:t>SUNY Buffalo</a:t>
            </a:r>
            <a:r>
              <a:rPr lang="en-US" sz="2200">
                <a:latin typeface="Georgia"/>
                <a:ea typeface="Georgia"/>
                <a:cs typeface="Georgia"/>
                <a:sym typeface="Georgia"/>
              </a:rPr>
              <a:t>			</a:t>
            </a:r>
            <a:endParaRPr sz="22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rPr lang="en-US" sz="2200">
                <a:highlight>
                  <a:srgbClr val="00FF00"/>
                </a:highlight>
                <a:latin typeface="Georgia"/>
                <a:ea typeface="Georgia"/>
                <a:cs typeface="Georgia"/>
                <a:sym typeface="Georgia"/>
              </a:rPr>
              <a:t>Syracuse University</a:t>
            </a:r>
            <a:r>
              <a:rPr lang="en-US" sz="2200">
                <a:latin typeface="Georgia"/>
                <a:ea typeface="Georgia"/>
                <a:cs typeface="Georgia"/>
                <a:sym typeface="Georgia"/>
              </a:rPr>
              <a:t>				</a:t>
            </a:r>
            <a:r>
              <a:rPr lang="en-US" sz="2200">
                <a:highlight>
                  <a:srgbClr val="00FF00"/>
                </a:highlight>
                <a:latin typeface="Georgia"/>
                <a:ea typeface="Georgia"/>
                <a:cs typeface="Georgia"/>
                <a:sym typeface="Georgia"/>
              </a:rPr>
              <a:t>University of Connecticut</a:t>
            </a:r>
            <a:endParaRPr sz="2200">
              <a:latin typeface="Georgia"/>
              <a:ea typeface="Georgia"/>
              <a:cs typeface="Georgia"/>
              <a:sym typeface="Georgia"/>
            </a:endParaRPr>
          </a:p>
          <a:p>
            <a:pPr indent="0" lvl="0" marL="0" rtl="0" algn="l">
              <a:lnSpc>
                <a:spcPct val="90000"/>
              </a:lnSpc>
              <a:spcBef>
                <a:spcPts val="1000"/>
              </a:spcBef>
              <a:spcAft>
                <a:spcPts val="0"/>
              </a:spcAft>
              <a:buClr>
                <a:schemeClr val="dk1"/>
              </a:buClr>
              <a:buSzPts val="1800"/>
              <a:buNone/>
            </a:pPr>
            <a:r>
              <a:rPr lang="en-US" sz="2200">
                <a:highlight>
                  <a:srgbClr val="00FF00"/>
                </a:highlight>
                <a:latin typeface="Georgia"/>
                <a:ea typeface="Georgia"/>
                <a:cs typeface="Georgia"/>
                <a:sym typeface="Georgia"/>
              </a:rPr>
              <a:t>University of MA (Amherst)</a:t>
            </a:r>
            <a:r>
              <a:rPr lang="en-US" sz="2200">
                <a:latin typeface="Georgia"/>
                <a:ea typeface="Georgia"/>
                <a:cs typeface="Georgia"/>
                <a:sym typeface="Georgia"/>
              </a:rPr>
              <a:t>		</a:t>
            </a:r>
            <a:r>
              <a:rPr lang="en-US" sz="2200">
                <a:highlight>
                  <a:srgbClr val="00FF00"/>
                </a:highlight>
                <a:latin typeface="Georgia"/>
                <a:ea typeface="Georgia"/>
                <a:cs typeface="Georgia"/>
                <a:sym typeface="Georgia"/>
              </a:rPr>
              <a:t>WPI</a:t>
            </a:r>
            <a:endParaRPr sz="2200">
              <a:latin typeface="Georgia"/>
              <a:ea typeface="Georgia"/>
              <a:cs typeface="Georgia"/>
              <a:sym typeface="Georgia"/>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47"/>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97" name="Google Shape;597;p47"/>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98" name="Google Shape;598;p47"/>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99" name="Google Shape;599;p47"/>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00" name="Google Shape;600;p47"/>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President Munson’s initial response to the 61</a:t>
            </a:r>
            <a:endParaRPr/>
          </a:p>
        </p:txBody>
      </p:sp>
      <p:sp>
        <p:nvSpPr>
          <p:cNvPr id="601" name="Google Shape;601;p47"/>
          <p:cNvSpPr txBox="1"/>
          <p:nvPr>
            <p:ph idx="1" type="body"/>
          </p:nvPr>
        </p:nvSpPr>
        <p:spPr>
          <a:xfrm>
            <a:off x="838200" y="1173347"/>
            <a:ext cx="10515600" cy="5385861"/>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120000"/>
              </a:lnSpc>
              <a:spcBef>
                <a:spcPts val="0"/>
              </a:spcBef>
              <a:spcAft>
                <a:spcPts val="0"/>
              </a:spcAft>
              <a:buClr>
                <a:srgbClr val="F37136"/>
              </a:buClr>
              <a:buSzPct val="70000"/>
              <a:buNone/>
            </a:pPr>
            <a:r>
              <a:rPr lang="en-US">
                <a:latin typeface="Georgia"/>
                <a:ea typeface="Georgia"/>
                <a:cs typeface="Georgia"/>
                <a:sym typeface="Georgia"/>
              </a:rPr>
              <a:t>From: David Munson</a:t>
            </a:r>
            <a:br>
              <a:rPr lang="en-US">
                <a:latin typeface="Georgia"/>
                <a:ea typeface="Georgia"/>
                <a:cs typeface="Georgia"/>
                <a:sym typeface="Georgia"/>
              </a:rPr>
            </a:br>
            <a:r>
              <a:rPr lang="en-US">
                <a:latin typeface="Georgia"/>
                <a:ea typeface="Georgia"/>
                <a:cs typeface="Georgia"/>
                <a:sym typeface="Georgia"/>
              </a:rPr>
              <a:t>Date: Wednesday, April 9, 2025 at 4:10 PM</a:t>
            </a:r>
            <a:br>
              <a:rPr lang="en-US">
                <a:latin typeface="Georgia"/>
                <a:ea typeface="Georgia"/>
                <a:cs typeface="Georgia"/>
                <a:sym typeface="Georgia"/>
              </a:rPr>
            </a:br>
            <a:r>
              <a:rPr lang="en-US">
                <a:latin typeface="Georgia"/>
                <a:ea typeface="Georgia"/>
                <a:cs typeface="Georgia"/>
                <a:sym typeface="Georgia"/>
              </a:rPr>
              <a:t>Subject: Re: Recommendations for Faculty Salary Benchmarking Final Report </a:t>
            </a:r>
            <a:endParaRPr>
              <a:latin typeface="Georgia"/>
              <a:ea typeface="Georgia"/>
              <a:cs typeface="Georgia"/>
              <a:sym typeface="Georgia"/>
            </a:endParaRPr>
          </a:p>
          <a:p>
            <a:pPr indent="0" lvl="0" marL="0" rtl="0" algn="l">
              <a:lnSpc>
                <a:spcPct val="120000"/>
              </a:lnSpc>
              <a:spcBef>
                <a:spcPts val="400"/>
              </a:spcBef>
              <a:spcAft>
                <a:spcPts val="0"/>
              </a:spcAft>
              <a:buClr>
                <a:srgbClr val="F37136"/>
              </a:buClr>
              <a:buSzPct val="70000"/>
              <a:buNone/>
            </a:pPr>
            <a:r>
              <a:rPr lang="en-US">
                <a:latin typeface="Georgia"/>
                <a:ea typeface="Georgia"/>
                <a:cs typeface="Georgia"/>
                <a:sym typeface="Georgia"/>
              </a:rPr>
              <a:t>… A bunch of these schools are nothing like us, but I understand that we cannot get data from all of the schools we'd like.  At a minimum, I suggest deleting the following schools:</a:t>
            </a:r>
            <a:endParaRPr>
              <a:latin typeface="Georgia"/>
              <a:ea typeface="Georgia"/>
              <a:cs typeface="Georgia"/>
              <a:sym typeface="Georgia"/>
            </a:endParaRPr>
          </a:p>
          <a:p>
            <a:pPr indent="0" lvl="0" marL="0" rtl="0" algn="l">
              <a:lnSpc>
                <a:spcPct val="110000"/>
              </a:lnSpc>
              <a:spcBef>
                <a:spcPts val="1000"/>
              </a:spcBef>
              <a:spcAft>
                <a:spcPts val="0"/>
              </a:spcAft>
              <a:buClr>
                <a:srgbClr val="F37136"/>
              </a:buClr>
              <a:buSzPct val="70000"/>
              <a:buNone/>
            </a:pPr>
            <a:r>
              <a:rPr lang="en-US">
                <a:latin typeface="Georgia"/>
                <a:ea typeface="Georgia"/>
                <a:cs typeface="Georgia"/>
                <a:sym typeface="Georgia"/>
              </a:rPr>
              <a:t>	Illinois and Michigan</a:t>
            </a:r>
            <a:endParaRPr>
              <a:latin typeface="Georgia"/>
              <a:ea typeface="Georgia"/>
              <a:cs typeface="Georgia"/>
              <a:sym typeface="Georgia"/>
            </a:endParaRPr>
          </a:p>
          <a:p>
            <a:pPr indent="0" lvl="0" marL="0" rtl="0" algn="l">
              <a:lnSpc>
                <a:spcPct val="110000"/>
              </a:lnSpc>
              <a:spcBef>
                <a:spcPts val="1000"/>
              </a:spcBef>
              <a:spcAft>
                <a:spcPts val="0"/>
              </a:spcAft>
              <a:buClr>
                <a:srgbClr val="F37136"/>
              </a:buClr>
              <a:buSzPct val="70000"/>
              <a:buNone/>
            </a:pPr>
            <a:r>
              <a:rPr lang="en-US">
                <a:latin typeface="Georgia"/>
                <a:ea typeface="Georgia"/>
                <a:cs typeface="Georgia"/>
                <a:sym typeface="Georgia"/>
              </a:rPr>
              <a:t>because they both have very top programs in computing and engineering. We are a really long way from either of these schools academically — </a:t>
            </a:r>
            <a:r>
              <a:rPr lang="en-US">
                <a:highlight>
                  <a:srgbClr val="FFFF00"/>
                </a:highlight>
                <a:latin typeface="Georgia"/>
                <a:ea typeface="Georgia"/>
                <a:cs typeface="Georgia"/>
                <a:sym typeface="Georgia"/>
              </a:rPr>
              <a:t>we simply do not compete for the same set of faculty</a:t>
            </a:r>
            <a:r>
              <a:rPr lang="en-US">
                <a:latin typeface="Georgia"/>
                <a:ea typeface="Georgia"/>
                <a:cs typeface="Georgia"/>
                <a:sym typeface="Georgia"/>
              </a:rPr>
              <a:t>.  We could take off Ga Tech on a similar basis, but at least Ga Tech is more like RIT.</a:t>
            </a:r>
            <a:endParaRPr>
              <a:latin typeface="Georgia"/>
              <a:ea typeface="Georgia"/>
              <a:cs typeface="Georgia"/>
              <a:sym typeface="Georgia"/>
            </a:endParaRPr>
          </a:p>
          <a:p>
            <a:pPr indent="0" lvl="0" marL="0" rtl="0" algn="l">
              <a:lnSpc>
                <a:spcPct val="110000"/>
              </a:lnSpc>
              <a:spcBef>
                <a:spcPts val="1000"/>
              </a:spcBef>
              <a:spcAft>
                <a:spcPts val="0"/>
              </a:spcAft>
              <a:buClr>
                <a:srgbClr val="F37136"/>
              </a:buClr>
              <a:buSzPct val="70000"/>
              <a:buNone/>
            </a:pPr>
            <a:r>
              <a:rPr lang="en-US">
                <a:latin typeface="Georgia"/>
                <a:ea typeface="Georgia"/>
                <a:cs typeface="Georgia"/>
                <a:sym typeface="Georgia"/>
              </a:rPr>
              <a:t>	Tulane, Pepperdine, and Creighton</a:t>
            </a:r>
            <a:endParaRPr>
              <a:latin typeface="Georgia"/>
              <a:ea typeface="Georgia"/>
              <a:cs typeface="Georgia"/>
              <a:sym typeface="Georgia"/>
            </a:endParaRPr>
          </a:p>
          <a:p>
            <a:pPr indent="0" lvl="0" marL="0" rtl="0" algn="l">
              <a:lnSpc>
                <a:spcPct val="110000"/>
              </a:lnSpc>
              <a:spcBef>
                <a:spcPts val="1000"/>
              </a:spcBef>
              <a:spcAft>
                <a:spcPts val="0"/>
              </a:spcAft>
              <a:buClr>
                <a:srgbClr val="F37136"/>
              </a:buClr>
              <a:buSzPct val="70000"/>
              <a:buNone/>
            </a:pPr>
            <a:r>
              <a:rPr lang="en-US">
                <a:latin typeface="Georgia"/>
                <a:ea typeface="Georgia"/>
                <a:cs typeface="Georgia"/>
                <a:sym typeface="Georgia"/>
              </a:rPr>
              <a:t>because they are nothing like us — they don't even have real schools of engineering (Tulane offers biomedical and chemical engineering, but that's it). </a:t>
            </a:r>
            <a:endParaRPr>
              <a:latin typeface="Georgia"/>
              <a:ea typeface="Georgia"/>
              <a:cs typeface="Georgia"/>
              <a:sym typeface="Georgia"/>
            </a:endParaRPr>
          </a:p>
          <a:p>
            <a:pPr indent="0" lvl="0" marL="0" rtl="0" algn="l">
              <a:lnSpc>
                <a:spcPct val="170000"/>
              </a:lnSpc>
              <a:spcBef>
                <a:spcPts val="1600"/>
              </a:spcBef>
              <a:spcAft>
                <a:spcPts val="0"/>
              </a:spcAft>
              <a:buClr>
                <a:srgbClr val="F37136"/>
              </a:buClr>
              <a:buSzPct val="70000"/>
              <a:buNone/>
            </a:pPr>
            <a:r>
              <a:rPr lang="en-US">
                <a:latin typeface="Georgia"/>
                <a:ea typeface="Georgia"/>
                <a:cs typeface="Georgia"/>
                <a:sym typeface="Georgia"/>
              </a:rPr>
              <a:t>Here are some schools we'd like to have on the list if they are part of the data pool:</a:t>
            </a:r>
            <a:endParaRPr>
              <a:latin typeface="Georgia"/>
              <a:ea typeface="Georgia"/>
              <a:cs typeface="Georgia"/>
              <a:sym typeface="Georgia"/>
            </a:endParaRPr>
          </a:p>
          <a:p>
            <a:pPr indent="0" lvl="0" marL="0" rtl="0" algn="l">
              <a:lnSpc>
                <a:spcPct val="110000"/>
              </a:lnSpc>
              <a:spcBef>
                <a:spcPts val="1000"/>
              </a:spcBef>
              <a:spcAft>
                <a:spcPts val="0"/>
              </a:spcAft>
              <a:buClr>
                <a:srgbClr val="F37136"/>
              </a:buClr>
              <a:buSzPct val="70000"/>
              <a:buNone/>
            </a:pPr>
            <a:r>
              <a:rPr lang="en-US">
                <a:latin typeface="Georgia"/>
                <a:ea typeface="Georgia"/>
                <a:cs typeface="Georgia"/>
                <a:sym typeface="Georgia"/>
              </a:rPr>
              <a:t>	Case Western, U. of Delaware, Penn State, Rutgers, Stevens  </a:t>
            </a:r>
            <a:endParaRPr>
              <a:latin typeface="Georgia"/>
              <a:ea typeface="Georgia"/>
              <a:cs typeface="Georgia"/>
              <a:sym typeface="Georgia"/>
            </a:endParaRPr>
          </a:p>
          <a:p>
            <a:pPr indent="0" lvl="0" marL="0" rtl="0" algn="l">
              <a:lnSpc>
                <a:spcPct val="120000"/>
              </a:lnSpc>
              <a:spcBef>
                <a:spcPts val="1000"/>
              </a:spcBef>
              <a:spcAft>
                <a:spcPts val="0"/>
              </a:spcAft>
              <a:buClr>
                <a:srgbClr val="F37136"/>
              </a:buClr>
              <a:buSzPct val="70000"/>
              <a:buNone/>
            </a:pPr>
            <a:r>
              <a:rPr lang="en-US">
                <a:latin typeface="Georgia"/>
                <a:ea typeface="Georgia"/>
                <a:cs typeface="Georgia"/>
                <a:sym typeface="Georgia"/>
              </a:rPr>
              <a:t>--Dave</a:t>
            </a:r>
            <a:endParaRPr>
              <a:latin typeface="Georgia"/>
              <a:ea typeface="Georgia"/>
              <a:cs typeface="Georgia"/>
              <a:sym typeface="Georgia"/>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48"/>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08" name="Google Shape;608;p48"/>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09" name="Google Shape;609;p48"/>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10" name="Google Shape;610;p48"/>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11" name="Google Shape;611;p48"/>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ChatGPT’s recommended benchmark (n=25)</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49"/>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18" name="Google Shape;618;p49"/>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19" name="Google Shape;619;p49"/>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20" name="Google Shape;620;p49"/>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21" name="Google Shape;621;p49"/>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ChatGPT’s recommended benchmark (n=25)</a:t>
            </a:r>
            <a:endParaRPr/>
          </a:p>
        </p:txBody>
      </p:sp>
      <p:sp>
        <p:nvSpPr>
          <p:cNvPr id="622" name="Google Shape;622;p49"/>
          <p:cNvSpPr txBox="1"/>
          <p:nvPr>
            <p:ph idx="1" type="body"/>
          </p:nvPr>
        </p:nvSpPr>
        <p:spPr>
          <a:xfrm>
            <a:off x="838200" y="1107025"/>
            <a:ext cx="9491700" cy="4854600"/>
          </a:xfrm>
          <a:prstGeom prst="rect">
            <a:avLst/>
          </a:prstGeom>
          <a:noFill/>
          <a:ln>
            <a:noFill/>
          </a:ln>
        </p:spPr>
        <p:txBody>
          <a:bodyPr anchorCtr="0" anchor="t" bIns="45700" lIns="91425" spcFirstLastPara="1" rIns="91425" wrap="square" tIns="45700">
            <a:noAutofit/>
          </a:bodyPr>
          <a:lstStyle/>
          <a:p>
            <a:pPr indent="0" lvl="0" marL="228600" rtl="0" algn="l">
              <a:lnSpc>
                <a:spcPct val="150000"/>
              </a:lnSpc>
              <a:spcBef>
                <a:spcPts val="0"/>
              </a:spcBef>
              <a:spcAft>
                <a:spcPts val="0"/>
              </a:spcAft>
              <a:buClr>
                <a:schemeClr val="dk1"/>
              </a:buClr>
              <a:buSzPts val="1600"/>
              <a:buNone/>
            </a:pPr>
            <a:r>
              <a:rPr lang="en-US" sz="1600">
                <a:highlight>
                  <a:srgbClr val="00FF00"/>
                </a:highlight>
                <a:latin typeface="Georgia"/>
                <a:ea typeface="Georgia"/>
                <a:cs typeface="Georgia"/>
                <a:sym typeface="Georgia"/>
              </a:rPr>
              <a:t>Clarkson</a:t>
            </a:r>
            <a:r>
              <a:rPr lang="en-US" sz="1600">
                <a:latin typeface="Georgia"/>
                <a:ea typeface="Georgia"/>
                <a:cs typeface="Georgia"/>
                <a:sym typeface="Georgia"/>
              </a:rPr>
              <a:t>							</a:t>
            </a:r>
            <a:r>
              <a:rPr lang="en-US" sz="1600">
                <a:highlight>
                  <a:srgbClr val="00FF00"/>
                </a:highlight>
                <a:latin typeface="Georgia"/>
                <a:ea typeface="Georgia"/>
                <a:cs typeface="Georgia"/>
                <a:sym typeface="Georgia"/>
              </a:rPr>
              <a:t>CMU</a:t>
            </a:r>
            <a:r>
              <a:rPr lang="en-US" sz="1600">
                <a:latin typeface="Georgia"/>
                <a:ea typeface="Georgia"/>
                <a:cs typeface="Georgia"/>
                <a:sym typeface="Georgia"/>
              </a:rPr>
              <a:t>			</a:t>
            </a:r>
            <a:endParaRPr sz="1600">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highlight>
                  <a:srgbClr val="00FF00"/>
                </a:highlight>
                <a:latin typeface="Georgia"/>
                <a:ea typeface="Georgia"/>
                <a:cs typeface="Georgia"/>
                <a:sym typeface="Georgia"/>
              </a:rPr>
              <a:t>Case Western Reserve</a:t>
            </a:r>
            <a:r>
              <a:rPr lang="en-US" sz="1600">
                <a:latin typeface="Georgia"/>
                <a:ea typeface="Georgia"/>
                <a:cs typeface="Georgia"/>
                <a:sym typeface="Georgia"/>
              </a:rPr>
              <a:t>					</a:t>
            </a:r>
            <a:r>
              <a:rPr lang="en-US" sz="1600">
                <a:highlight>
                  <a:srgbClr val="00FF00"/>
                </a:highlight>
                <a:latin typeface="Georgia"/>
                <a:ea typeface="Georgia"/>
                <a:cs typeface="Georgia"/>
                <a:sym typeface="Georgia"/>
              </a:rPr>
              <a:t>Drexel</a:t>
            </a:r>
            <a:r>
              <a:rPr lang="en-US" sz="1600">
                <a:latin typeface="Georgia"/>
                <a:ea typeface="Georgia"/>
                <a:cs typeface="Georgia"/>
                <a:sym typeface="Georgia"/>
              </a:rPr>
              <a:t>		</a:t>
            </a:r>
            <a:endParaRPr sz="1600">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latin typeface="Georgia"/>
                <a:ea typeface="Georgia"/>
                <a:cs typeface="Georgia"/>
                <a:sym typeface="Georgia"/>
              </a:rPr>
              <a:t>Embry-Riddle Aeronautical U.			</a:t>
            </a:r>
            <a:r>
              <a:rPr lang="en-US" sz="1600">
                <a:highlight>
                  <a:srgbClr val="00FF00"/>
                </a:highlight>
                <a:latin typeface="Georgia"/>
                <a:ea typeface="Georgia"/>
                <a:cs typeface="Georgia"/>
                <a:sym typeface="Georgia"/>
              </a:rPr>
              <a:t>Illinois Institute of Tech. </a:t>
            </a:r>
            <a:endParaRPr sz="1600">
              <a:highlight>
                <a:srgbClr val="00FF00"/>
              </a:highlight>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latin typeface="Georgia"/>
                <a:ea typeface="Georgia"/>
                <a:cs typeface="Georgia"/>
                <a:sym typeface="Georgia"/>
              </a:rPr>
              <a:t>Kettering							</a:t>
            </a:r>
            <a:r>
              <a:rPr lang="en-US" sz="1600">
                <a:highlight>
                  <a:srgbClr val="00FF00"/>
                </a:highlight>
                <a:latin typeface="Georgia"/>
                <a:ea typeface="Georgia"/>
                <a:cs typeface="Georgia"/>
                <a:sym typeface="Georgia"/>
              </a:rPr>
              <a:t>Lehigh University	</a:t>
            </a:r>
            <a:endParaRPr sz="1600">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latin typeface="Georgia"/>
                <a:ea typeface="Georgia"/>
                <a:cs typeface="Georgia"/>
                <a:sym typeface="Georgia"/>
              </a:rPr>
              <a:t>Missouri U. of Sci. and Tech			New Jersey Institute of Tech.	</a:t>
            </a:r>
            <a:endParaRPr sz="1600">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highlight>
                  <a:srgbClr val="00FF00"/>
                </a:highlight>
                <a:latin typeface="Georgia"/>
                <a:ea typeface="Georgia"/>
                <a:cs typeface="Georgia"/>
                <a:sym typeface="Georgia"/>
              </a:rPr>
              <a:t>Northeastern</a:t>
            </a:r>
            <a:r>
              <a:rPr lang="en-US" sz="1600">
                <a:latin typeface="Georgia"/>
                <a:ea typeface="Georgia"/>
                <a:cs typeface="Georgia"/>
                <a:sym typeface="Georgia"/>
              </a:rPr>
              <a:t>						</a:t>
            </a:r>
            <a:r>
              <a:rPr lang="en-US" sz="1600">
                <a:latin typeface="Georgia"/>
                <a:ea typeface="Georgia"/>
                <a:cs typeface="Georgia"/>
                <a:sym typeface="Georgia"/>
              </a:rPr>
              <a:t>Penn State	</a:t>
            </a:r>
            <a:endParaRPr sz="1600">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highlight>
                  <a:srgbClr val="00FF00"/>
                </a:highlight>
                <a:latin typeface="Georgia"/>
                <a:ea typeface="Georgia"/>
                <a:cs typeface="Georgia"/>
                <a:sym typeface="Georgia"/>
              </a:rPr>
              <a:t>Purdue	</a:t>
            </a:r>
            <a:r>
              <a:rPr lang="en-US" sz="1600">
                <a:latin typeface="Georgia"/>
                <a:ea typeface="Georgia"/>
                <a:cs typeface="Georgia"/>
                <a:sym typeface="Georgia"/>
              </a:rPr>
              <a:t>							</a:t>
            </a:r>
            <a:r>
              <a:rPr lang="en-US" sz="1600">
                <a:highlight>
                  <a:srgbClr val="00FF00"/>
                </a:highlight>
                <a:latin typeface="Georgia"/>
                <a:ea typeface="Georgia"/>
                <a:cs typeface="Georgia"/>
                <a:sym typeface="Georgia"/>
              </a:rPr>
              <a:t>RPI</a:t>
            </a:r>
            <a:r>
              <a:rPr lang="en-US" sz="1600">
                <a:latin typeface="Georgia"/>
                <a:ea typeface="Georgia"/>
                <a:cs typeface="Georgia"/>
                <a:sym typeface="Georgia"/>
              </a:rPr>
              <a:t>		</a:t>
            </a:r>
            <a:endParaRPr sz="1600">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latin typeface="Georgia"/>
                <a:ea typeface="Georgia"/>
                <a:cs typeface="Georgia"/>
                <a:sym typeface="Georgia"/>
              </a:rPr>
              <a:t>Rose Hulman Institute of Tech.			</a:t>
            </a:r>
            <a:r>
              <a:rPr lang="en-US" sz="1600">
                <a:highlight>
                  <a:srgbClr val="00FF00"/>
                </a:highlight>
                <a:latin typeface="Georgia"/>
                <a:ea typeface="Georgia"/>
                <a:cs typeface="Georgia"/>
                <a:sym typeface="Georgia"/>
              </a:rPr>
              <a:t>Stevens Institute of Technology</a:t>
            </a:r>
            <a:endParaRPr sz="1600">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highlight>
                  <a:srgbClr val="00FF00"/>
                </a:highlight>
                <a:latin typeface="Georgia"/>
                <a:ea typeface="Georgia"/>
                <a:cs typeface="Georgia"/>
                <a:sym typeface="Georgia"/>
              </a:rPr>
              <a:t>SUNY Buffalo</a:t>
            </a:r>
            <a:r>
              <a:rPr lang="en-US" sz="1600">
                <a:latin typeface="Georgia"/>
                <a:ea typeface="Georgia"/>
                <a:cs typeface="Georgia"/>
                <a:sym typeface="Georgia"/>
              </a:rPr>
              <a:t>						</a:t>
            </a:r>
            <a:r>
              <a:rPr lang="en-US" sz="1600">
                <a:highlight>
                  <a:srgbClr val="00FF00"/>
                </a:highlight>
                <a:latin typeface="Georgia"/>
                <a:ea typeface="Georgia"/>
                <a:cs typeface="Georgia"/>
                <a:sym typeface="Georgia"/>
              </a:rPr>
              <a:t>Syracuse University	</a:t>
            </a:r>
            <a:r>
              <a:rPr lang="en-US" sz="1600">
                <a:latin typeface="Georgia"/>
                <a:ea typeface="Georgia"/>
                <a:cs typeface="Georgia"/>
                <a:sym typeface="Georgia"/>
              </a:rPr>
              <a:t>	 </a:t>
            </a:r>
            <a:endParaRPr sz="1600">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latin typeface="Georgia"/>
                <a:ea typeface="Georgia"/>
                <a:cs typeface="Georgia"/>
                <a:sym typeface="Georgia"/>
              </a:rPr>
              <a:t>University of Cincinnati 				University of Connecticut  </a:t>
            </a:r>
            <a:endParaRPr sz="1600">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latin typeface="Georgia"/>
                <a:ea typeface="Georgia"/>
                <a:cs typeface="Georgia"/>
                <a:sym typeface="Georgia"/>
              </a:rPr>
              <a:t>University of MA Amherst				</a:t>
            </a:r>
            <a:r>
              <a:rPr lang="en-US" sz="1600">
                <a:highlight>
                  <a:srgbClr val="00FF00"/>
                </a:highlight>
                <a:latin typeface="Georgia"/>
                <a:ea typeface="Georgia"/>
                <a:cs typeface="Georgia"/>
                <a:sym typeface="Georgia"/>
              </a:rPr>
              <a:t>University of Rochester</a:t>
            </a:r>
            <a:endParaRPr sz="1600">
              <a:latin typeface="Georgia"/>
              <a:ea typeface="Georgia"/>
              <a:cs typeface="Georgia"/>
              <a:sym typeface="Georgia"/>
            </a:endParaRPr>
          </a:p>
          <a:p>
            <a:pPr indent="0" lvl="0" marL="228600" rtl="0" algn="l">
              <a:lnSpc>
                <a:spcPct val="150000"/>
              </a:lnSpc>
              <a:spcBef>
                <a:spcPts val="0"/>
              </a:spcBef>
              <a:spcAft>
                <a:spcPts val="0"/>
              </a:spcAft>
              <a:buClr>
                <a:schemeClr val="dk1"/>
              </a:buClr>
              <a:buSzPts val="1600"/>
              <a:buNone/>
            </a:pPr>
            <a:r>
              <a:rPr lang="en-US" sz="1600">
                <a:highlight>
                  <a:srgbClr val="00FF00"/>
                </a:highlight>
                <a:latin typeface="Georgia"/>
                <a:ea typeface="Georgia"/>
                <a:cs typeface="Georgia"/>
                <a:sym typeface="Georgia"/>
              </a:rPr>
              <a:t>Virginia Polytechnic</a:t>
            </a:r>
            <a:r>
              <a:rPr lang="en-US" sz="1600">
                <a:latin typeface="Georgia"/>
                <a:ea typeface="Georgia"/>
                <a:cs typeface="Georgia"/>
                <a:sym typeface="Georgia"/>
              </a:rPr>
              <a:t>					Wentworth Institute of Tech.  </a:t>
            </a:r>
            <a:endParaRPr sz="1600">
              <a:latin typeface="Georgia"/>
              <a:ea typeface="Georgia"/>
              <a:cs typeface="Georgia"/>
              <a:sym typeface="Georgia"/>
            </a:endParaRPr>
          </a:p>
          <a:p>
            <a:pPr indent="228600" lvl="0" marL="3886200" rtl="0" algn="l">
              <a:lnSpc>
                <a:spcPct val="150000"/>
              </a:lnSpc>
              <a:spcBef>
                <a:spcPts val="0"/>
              </a:spcBef>
              <a:spcAft>
                <a:spcPts val="0"/>
              </a:spcAft>
              <a:buClr>
                <a:schemeClr val="dk1"/>
              </a:buClr>
              <a:buSzPts val="1600"/>
              <a:buNone/>
            </a:pPr>
            <a:r>
              <a:rPr lang="en-US" sz="1600">
                <a:highlight>
                  <a:srgbClr val="00FF00"/>
                </a:highlight>
                <a:latin typeface="Georgia"/>
                <a:ea typeface="Georgia"/>
                <a:cs typeface="Georgia"/>
                <a:sym typeface="Georgia"/>
              </a:rPr>
              <a:t>WPI</a:t>
            </a:r>
            <a:endParaRPr sz="1600">
              <a:latin typeface="Georgia"/>
              <a:ea typeface="Georgia"/>
              <a:cs typeface="Georgia"/>
              <a:sym typeface="Georgia"/>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50"/>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29" name="Google Shape;629;p50"/>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0" name="Google Shape;630;p50"/>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1" name="Google Shape;631;p50"/>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2" name="Google Shape;632;p50"/>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t> </a:t>
            </a:r>
            <a:r>
              <a:rPr lang="en-US" sz="3600">
                <a:solidFill>
                  <a:srgbClr val="AE0940"/>
                </a:solidFill>
                <a:latin typeface="Georgia"/>
                <a:ea typeface="Georgia"/>
                <a:cs typeface="Georgia"/>
                <a:sym typeface="Georgia"/>
              </a:rPr>
              <a:t>HR position - I</a:t>
            </a:r>
            <a:endParaRPr/>
          </a:p>
        </p:txBody>
      </p:sp>
      <p:sp>
        <p:nvSpPr>
          <p:cNvPr id="633" name="Google Shape;633;p50"/>
          <p:cNvSpPr txBox="1"/>
          <p:nvPr>
            <p:ph idx="1" type="body"/>
          </p:nvPr>
        </p:nvSpPr>
        <p:spPr>
          <a:xfrm>
            <a:off x="1045500" y="1107025"/>
            <a:ext cx="9765900" cy="4854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000"/>
              <a:buNone/>
            </a:pPr>
            <a:r>
              <a:rPr lang="en-US" sz="2400">
                <a:highlight>
                  <a:srgbClr val="FFFF00"/>
                </a:highlight>
                <a:latin typeface="Georgia"/>
                <a:ea typeface="Georgia"/>
                <a:cs typeface="Georgia"/>
                <a:sym typeface="Georgia"/>
              </a:rPr>
              <a:t>11/2019</a:t>
            </a:r>
            <a:r>
              <a:rPr lang="en-US" sz="2400">
                <a:latin typeface="Georgia"/>
                <a:ea typeface="Georgia"/>
                <a:cs typeface="Georgia"/>
                <a:sym typeface="Georgia"/>
              </a:rPr>
              <a:t> Presentation to University Council</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Position to Market, aka “compa-ratio,” is a moving target</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50</a:t>
            </a:r>
            <a:r>
              <a:rPr baseline="30000" lang="en-US" sz="2400">
                <a:latin typeface="Georgia"/>
                <a:ea typeface="Georgia"/>
                <a:cs typeface="Georgia"/>
                <a:sym typeface="Georgia"/>
              </a:rPr>
              <a:t>th</a:t>
            </a:r>
            <a:r>
              <a:rPr lang="en-US" sz="2400">
                <a:latin typeface="Georgia"/>
                <a:ea typeface="Georgia"/>
                <a:cs typeface="Georgia"/>
                <a:sym typeface="Georgia"/>
              </a:rPr>
              <a:t> percentile assumes fully functioning in all aspects of position – time is required to get to this level of competency</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 </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Market adjustment eligibility</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Criteria: three or more years in grade/rank, and </a:t>
            </a:r>
            <a:r>
              <a:rPr lang="en-US" sz="2400">
                <a:highlight>
                  <a:srgbClr val="FFFF00"/>
                </a:highlight>
                <a:latin typeface="Georgia"/>
                <a:ea typeface="Georgia"/>
                <a:cs typeface="Georgia"/>
                <a:sym typeface="Georgia"/>
              </a:rPr>
              <a:t>a compa-ratio of less than 88%</a:t>
            </a:r>
            <a:r>
              <a:rPr lang="en-US" sz="2400">
                <a:latin typeface="Georgia"/>
                <a:ea typeface="Georgia"/>
                <a:cs typeface="Georgia"/>
                <a:sym typeface="Georgia"/>
              </a:rPr>
              <a:t>, and a three-year average performance rating of 3.7 or higher</a:t>
            </a:r>
            <a:endParaRPr sz="2400">
              <a:latin typeface="Georgia"/>
              <a:ea typeface="Georgia"/>
              <a:cs typeface="Georgia"/>
              <a:sym typeface="Georgia"/>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51"/>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40" name="Google Shape;640;p51"/>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41" name="Google Shape;641;p51"/>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42" name="Google Shape;642;p51"/>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43" name="Google Shape;643;p51"/>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Compa-ratio</a:t>
            </a:r>
            <a:endParaRPr/>
          </a:p>
        </p:txBody>
      </p:sp>
      <p:sp>
        <p:nvSpPr>
          <p:cNvPr id="644" name="Google Shape;644;p51"/>
          <p:cNvSpPr txBox="1"/>
          <p:nvPr>
            <p:ph idx="1" type="body"/>
          </p:nvPr>
        </p:nvSpPr>
        <p:spPr>
          <a:xfrm>
            <a:off x="927850" y="1107025"/>
            <a:ext cx="10135800" cy="4854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In HR parlance, a faculty member’s compa-ratio is the ratio of a faculty member’s full-time salary to a given benchmark</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Compa-ratio = (Base Salary ÷ Benchmark) × 100</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400"/>
              <a:buNone/>
            </a:pPr>
            <a:r>
              <a:t/>
            </a:r>
            <a:endParaRPr sz="2400">
              <a:latin typeface="Georgia"/>
              <a:ea typeface="Georgia"/>
              <a:cs typeface="Georgia"/>
              <a:sym typeface="Georgia"/>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52"/>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51" name="Google Shape;651;p52"/>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52" name="Google Shape;652;p52"/>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53" name="Google Shape;653;p52"/>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54" name="Google Shape;654;p52"/>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HR position – II </a:t>
            </a:r>
            <a:endParaRPr/>
          </a:p>
        </p:txBody>
      </p:sp>
      <p:sp>
        <p:nvSpPr>
          <p:cNvPr id="655" name="Google Shape;655;p52"/>
          <p:cNvSpPr txBox="1"/>
          <p:nvPr>
            <p:ph idx="1" type="body"/>
          </p:nvPr>
        </p:nvSpPr>
        <p:spPr>
          <a:xfrm>
            <a:off x="838200" y="1107025"/>
            <a:ext cx="10242300" cy="48039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000"/>
              <a:buNone/>
            </a:pPr>
            <a:r>
              <a:rPr lang="en-US" sz="2400">
                <a:highlight>
                  <a:srgbClr val="FFFF00"/>
                </a:highlight>
                <a:latin typeface="Georgia"/>
                <a:ea typeface="Georgia"/>
                <a:cs typeface="Georgia"/>
                <a:sym typeface="Georgia"/>
              </a:rPr>
              <a:t>6/2025</a:t>
            </a:r>
            <a:r>
              <a:rPr lang="en-US" sz="2400">
                <a:latin typeface="Georgia"/>
                <a:ea typeface="Georgia"/>
                <a:cs typeface="Georgia"/>
                <a:sym typeface="Georgia"/>
              </a:rPr>
              <a:t> Presentation to the Board of Trustees</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“HR considers anyone within 85% of Benchmark to be </a:t>
            </a:r>
            <a:r>
              <a:rPr lang="en-US" sz="2400">
                <a:highlight>
                  <a:srgbClr val="FFFF00"/>
                </a:highlight>
                <a:latin typeface="Georgia"/>
                <a:ea typeface="Georgia"/>
                <a:cs typeface="Georgia"/>
                <a:sym typeface="Georgia"/>
              </a:rPr>
              <a:t>at</a:t>
            </a:r>
            <a:r>
              <a:rPr i="1" lang="en-US" sz="2400">
                <a:latin typeface="Georgia"/>
                <a:ea typeface="Georgia"/>
                <a:cs typeface="Georgia"/>
                <a:sym typeface="Georgia"/>
              </a:rPr>
              <a:t> </a:t>
            </a:r>
            <a:r>
              <a:rPr lang="en-US" sz="2400">
                <a:highlight>
                  <a:srgbClr val="FFFF00"/>
                </a:highlight>
                <a:latin typeface="Georgia"/>
                <a:ea typeface="Georgia"/>
                <a:cs typeface="Georgia"/>
                <a:sym typeface="Georgia"/>
              </a:rPr>
              <a:t>benchmark</a:t>
            </a:r>
            <a:r>
              <a:rPr lang="en-US" sz="2400">
                <a:latin typeface="Georgia"/>
                <a:ea typeface="Georgia"/>
                <a:cs typeface="Georgia"/>
                <a:sym typeface="Georgia"/>
              </a:rPr>
              <a:t>.”</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“Our benchmarks are set at the 50</a:t>
            </a:r>
            <a:r>
              <a:rPr baseline="30000" lang="en-US" sz="2400">
                <a:latin typeface="Georgia"/>
                <a:ea typeface="Georgia"/>
                <a:cs typeface="Georgia"/>
                <a:sym typeface="Georgia"/>
              </a:rPr>
              <a:t>th</a:t>
            </a:r>
            <a:r>
              <a:rPr lang="en-US" sz="2400">
                <a:latin typeface="Georgia"/>
                <a:ea typeface="Georgia"/>
                <a:cs typeface="Georgia"/>
                <a:sym typeface="Georgia"/>
              </a:rPr>
              <a:t> percentile of the full range of salaries”</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“Thus, if A is paid 86% of Goal, they are at 86% of 50%”</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b="1" i="1" lang="en-US" sz="2400">
                <a:latin typeface="Georgia"/>
                <a:ea typeface="Georgia"/>
                <a:cs typeface="Georgia"/>
                <a:sym typeface="Georgia"/>
              </a:rPr>
              <a:t>“If the range is lowered, more salaries fit within the ‘benchmark.”</a:t>
            </a:r>
            <a:endParaRPr sz="2400">
              <a:latin typeface="Georgia"/>
              <a:ea typeface="Georgia"/>
              <a:cs typeface="Georgia"/>
              <a:sym typeface="Georgia"/>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53"/>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62" name="Google Shape;662;p53"/>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63" name="Google Shape;663;p53"/>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64" name="Google Shape;664;p53"/>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65" name="Google Shape;665;p53"/>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The 85</a:t>
            </a:r>
            <a:r>
              <a:rPr baseline="30000" lang="en-US" sz="3600">
                <a:solidFill>
                  <a:srgbClr val="AE0940"/>
                </a:solidFill>
                <a:latin typeface="Georgia"/>
                <a:ea typeface="Georgia"/>
                <a:cs typeface="Georgia"/>
                <a:sym typeface="Georgia"/>
              </a:rPr>
              <a:t>th</a:t>
            </a:r>
            <a:r>
              <a:rPr lang="en-US" sz="3600">
                <a:solidFill>
                  <a:srgbClr val="AE0940"/>
                </a:solidFill>
                <a:latin typeface="Georgia"/>
                <a:ea typeface="Georgia"/>
                <a:cs typeface="Georgia"/>
                <a:sym typeface="Georgia"/>
              </a:rPr>
              <a:t> %ile in 2022 and 2023</a:t>
            </a:r>
            <a:endParaRPr/>
          </a:p>
        </p:txBody>
      </p:sp>
      <p:pic>
        <p:nvPicPr>
          <p:cNvPr id="666" name="Google Shape;666;p53"/>
          <p:cNvPicPr preferRelativeResize="0"/>
          <p:nvPr>
            <p:ph idx="1" type="body"/>
          </p:nvPr>
        </p:nvPicPr>
        <p:blipFill rotWithShape="1">
          <a:blip r:embed="rId3">
            <a:alphaModFix/>
          </a:blip>
          <a:srcRect b="0" l="0" r="0" t="0"/>
          <a:stretch/>
        </p:blipFill>
        <p:spPr>
          <a:xfrm>
            <a:off x="1384500" y="1107025"/>
            <a:ext cx="8879400" cy="50751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54"/>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73" name="Google Shape;673;p54"/>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74" name="Google Shape;674;p54"/>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75" name="Google Shape;675;p54"/>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76" name="Google Shape;676;p54"/>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HR position – III</a:t>
            </a:r>
            <a:endParaRPr/>
          </a:p>
        </p:txBody>
      </p:sp>
      <p:sp>
        <p:nvSpPr>
          <p:cNvPr id="677" name="Google Shape;677;p54"/>
          <p:cNvSpPr txBox="1"/>
          <p:nvPr>
            <p:ph idx="1" type="body"/>
          </p:nvPr>
        </p:nvSpPr>
        <p:spPr>
          <a:xfrm>
            <a:off x="838200" y="1107025"/>
            <a:ext cx="10124400" cy="4854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6/2025 Presentation to the Board of Trustees</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Faculty Excellence</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Goal #4: Attract and retain world-class faculty</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latin typeface="Georgia"/>
                <a:ea typeface="Georgia"/>
                <a:cs typeface="Georgia"/>
                <a:sym typeface="Georgia"/>
              </a:rPr>
              <a:t>Metric c: Faculty salary relative to market (Goal: Achieve 100% by 2025)</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400">
                <a:highlight>
                  <a:srgbClr val="FFFF00"/>
                </a:highlight>
                <a:latin typeface="Georgia"/>
                <a:ea typeface="Georgia"/>
                <a:cs typeface="Georgia"/>
                <a:sym typeface="Georgia"/>
              </a:rPr>
              <a:t>Current: 99.7% for all ranks</a:t>
            </a:r>
            <a:endParaRPr sz="2400">
              <a:latin typeface="Georgia"/>
              <a:ea typeface="Georgia"/>
              <a:cs typeface="Georgia"/>
              <a:sym typeface="Georgia"/>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55"/>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84" name="Google Shape;684;p55"/>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85" name="Google Shape;685;p55"/>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86" name="Google Shape;686;p55"/>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87" name="Google Shape;687;p55"/>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Nothing new under the sun</a:t>
            </a:r>
            <a:endParaRPr/>
          </a:p>
        </p:txBody>
      </p:sp>
      <p:sp>
        <p:nvSpPr>
          <p:cNvPr id="688" name="Google Shape;688;p55"/>
          <p:cNvSpPr txBox="1"/>
          <p:nvPr>
            <p:ph idx="1" type="body"/>
          </p:nvPr>
        </p:nvSpPr>
        <p:spPr>
          <a:xfrm>
            <a:off x="838200" y="1107025"/>
            <a:ext cx="10074000" cy="4854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lang="en-US" sz="2400">
                <a:latin typeface="Georgia"/>
                <a:ea typeface="Georgia"/>
                <a:cs typeface="Georgia"/>
                <a:sym typeface="Georgia"/>
              </a:rPr>
              <a:t>These are not new issues. In 2015 the Research Allocation and Budget Committee of Academic Senate was charged with investigating four questions:</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 Why is the 50th percentile the stated goal for faculty salaries?</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 What is the reality of faculty salaries actually achieving even the 50th percentile?</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 Is there a rubric by which salaries are being brought up to benchmark?</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 Are there instances in which it would be acceptable for faculty salaries to remain below benchmark?</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1800"/>
              <a:buNone/>
            </a:pPr>
            <a:r>
              <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1800"/>
              <a:buNone/>
            </a:pPr>
            <a:r>
              <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1800"/>
              <a:buNone/>
            </a:pPr>
            <a:r>
              <a:t/>
            </a:r>
            <a:endParaRPr sz="2400">
              <a:latin typeface="Georgia"/>
              <a:ea typeface="Georgia"/>
              <a:cs typeface="Georgia"/>
              <a:sym typeface="Georgia"/>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56"/>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95" name="Google Shape;695;p56"/>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96" name="Google Shape;696;p56"/>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97" name="Google Shape;697;p56"/>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98" name="Google Shape;698;p56"/>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Nothing new under the sun</a:t>
            </a:r>
            <a:endParaRPr/>
          </a:p>
        </p:txBody>
      </p:sp>
      <p:sp>
        <p:nvSpPr>
          <p:cNvPr id="699" name="Google Shape;699;p56"/>
          <p:cNvSpPr txBox="1"/>
          <p:nvPr>
            <p:ph idx="1" type="body"/>
          </p:nvPr>
        </p:nvSpPr>
        <p:spPr>
          <a:xfrm>
            <a:off x="838200" y="1107025"/>
            <a:ext cx="9973200" cy="4854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400"/>
              <a:buNone/>
            </a:pPr>
            <a:r>
              <a:rPr lang="en-US" sz="2400">
                <a:latin typeface="Georgia"/>
                <a:ea typeface="Georgia"/>
                <a:cs typeface="Georgia"/>
                <a:sym typeface="Georgia"/>
              </a:rPr>
              <a:t>In its final report, the Committee noted that HR was unable to answer these questions “in an academically rigorous manner.”</a:t>
            </a:r>
            <a:endParaRPr/>
          </a:p>
          <a:p>
            <a:pPr indent="0" lvl="0" marL="0" rtl="0" algn="l">
              <a:lnSpc>
                <a:spcPct val="150000"/>
              </a:lnSpc>
              <a:spcBef>
                <a:spcPts val="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150000"/>
              </a:lnSpc>
              <a:spcBef>
                <a:spcPts val="0"/>
              </a:spcBef>
              <a:spcAft>
                <a:spcPts val="0"/>
              </a:spcAft>
              <a:buClr>
                <a:schemeClr val="dk1"/>
              </a:buClr>
              <a:buSzPts val="2400"/>
              <a:buNone/>
            </a:pPr>
            <a:r>
              <a:t/>
            </a:r>
            <a:endParaRPr sz="2400">
              <a:latin typeface="Georgia"/>
              <a:ea typeface="Georgia"/>
              <a:cs typeface="Georgia"/>
              <a:sym typeface="Georgia"/>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57"/>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06" name="Google Shape;706;p57"/>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07" name="Google Shape;707;p57"/>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08" name="Google Shape;708;p57"/>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09" name="Google Shape;709;p57"/>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The 85</a:t>
            </a:r>
            <a:r>
              <a:rPr baseline="30000" lang="en-US" sz="3600">
                <a:solidFill>
                  <a:srgbClr val="AE0940"/>
                </a:solidFill>
                <a:latin typeface="Georgia"/>
                <a:ea typeface="Georgia"/>
                <a:cs typeface="Georgia"/>
                <a:sym typeface="Georgia"/>
              </a:rPr>
              <a:t>th</a:t>
            </a:r>
            <a:r>
              <a:rPr lang="en-US" sz="3600">
                <a:solidFill>
                  <a:srgbClr val="AE0940"/>
                </a:solidFill>
                <a:latin typeface="Georgia"/>
                <a:ea typeface="Georgia"/>
                <a:cs typeface="Georgia"/>
                <a:sym typeface="Georgia"/>
              </a:rPr>
              <a:t> %ile in 2026</a:t>
            </a:r>
            <a:endParaRPr/>
          </a:p>
        </p:txBody>
      </p:sp>
      <p:pic>
        <p:nvPicPr>
          <p:cNvPr id="710" name="Google Shape;710;p57"/>
          <p:cNvPicPr preferRelativeResize="0"/>
          <p:nvPr>
            <p:ph idx="1" type="body"/>
          </p:nvPr>
        </p:nvPicPr>
        <p:blipFill rotWithShape="1">
          <a:blip r:embed="rId3">
            <a:alphaModFix/>
          </a:blip>
          <a:srcRect b="0" l="0" r="0" t="0"/>
          <a:stretch/>
        </p:blipFill>
        <p:spPr>
          <a:xfrm>
            <a:off x="1346700" y="1209176"/>
            <a:ext cx="9498600" cy="45303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h47091f0cda361de0_0_174"/>
          <p:cNvSpPr txBox="1"/>
          <p:nvPr>
            <p:ph type="title"/>
          </p:nvPr>
        </p:nvSpPr>
        <p:spPr>
          <a:xfrm>
            <a:off x="831850" y="1709738"/>
            <a:ext cx="10515600" cy="28527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lang="en-US"/>
              <a:t>Calculate Your Compa-Ratio</a:t>
            </a:r>
            <a:endParaRPr/>
          </a:p>
        </p:txBody>
      </p:sp>
      <p:sp>
        <p:nvSpPr>
          <p:cNvPr id="717" name="Google Shape;717;h47091f0cda361de0_0_174"/>
          <p:cNvSpPr txBox="1"/>
          <p:nvPr>
            <p:ph idx="1" type="body"/>
          </p:nvPr>
        </p:nvSpPr>
        <p:spPr>
          <a:xfrm>
            <a:off x="831850" y="4589463"/>
            <a:ext cx="10515600" cy="1500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58"/>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24" name="Google Shape;724;p58"/>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25" name="Google Shape;725;p58"/>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26" name="Google Shape;726;p58"/>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27" name="Google Shape;727;p58"/>
          <p:cNvSpPr txBox="1"/>
          <p:nvPr>
            <p:ph type="title"/>
          </p:nvPr>
        </p:nvSpPr>
        <p:spPr>
          <a:xfrm>
            <a:off x="838200" y="365126"/>
            <a:ext cx="10515600" cy="741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3600"/>
              <a:buFont typeface="Georgia"/>
              <a:buNone/>
            </a:pPr>
            <a:r>
              <a:rPr lang="en-US" sz="3600">
                <a:solidFill>
                  <a:srgbClr val="AE0940"/>
                </a:solidFill>
                <a:latin typeface="Georgia"/>
                <a:ea typeface="Georgia"/>
                <a:cs typeface="Georgia"/>
                <a:sym typeface="Georgia"/>
              </a:rPr>
              <a:t>	College benchmark #s last four years</a:t>
            </a:r>
            <a:endParaRPr/>
          </a:p>
        </p:txBody>
      </p:sp>
      <p:sp>
        <p:nvSpPr>
          <p:cNvPr id="728" name="Google Shape;728;p58"/>
          <p:cNvSpPr txBox="1"/>
          <p:nvPr>
            <p:ph idx="1" type="body"/>
          </p:nvPr>
        </p:nvSpPr>
        <p:spPr>
          <a:xfrm>
            <a:off x="1216791" y="1107013"/>
            <a:ext cx="7599218" cy="485473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150000"/>
              </a:lnSpc>
              <a:spcBef>
                <a:spcPts val="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150000"/>
              </a:lnSpc>
              <a:spcBef>
                <a:spcPts val="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150000"/>
              </a:lnSpc>
              <a:spcBef>
                <a:spcPts val="0"/>
              </a:spcBef>
              <a:spcAft>
                <a:spcPts val="0"/>
              </a:spcAft>
              <a:buClr>
                <a:schemeClr val="dk1"/>
              </a:buClr>
              <a:buSzPts val="1800"/>
              <a:buNone/>
            </a:pPr>
            <a:r>
              <a:t/>
            </a:r>
            <a:endParaRPr sz="1800">
              <a:latin typeface="Georgia"/>
              <a:ea typeface="Georgia"/>
              <a:cs typeface="Georgia"/>
              <a:sym typeface="Georgia"/>
            </a:endParaRPr>
          </a:p>
          <a:p>
            <a:pPr indent="0" lvl="0" marL="0" rtl="0" algn="l">
              <a:lnSpc>
                <a:spcPct val="150000"/>
              </a:lnSpc>
              <a:spcBef>
                <a:spcPts val="0"/>
              </a:spcBef>
              <a:spcAft>
                <a:spcPts val="0"/>
              </a:spcAft>
              <a:buClr>
                <a:schemeClr val="dk1"/>
              </a:buClr>
              <a:buSzPts val="1800"/>
              <a:buNone/>
            </a:pPr>
            <a:r>
              <a:t/>
            </a:r>
            <a:endParaRPr sz="1800">
              <a:latin typeface="Georgia"/>
              <a:ea typeface="Georgia"/>
              <a:cs typeface="Georgia"/>
              <a:sym typeface="Georgia"/>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59"/>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34" name="Google Shape;734;p59"/>
          <p:cNvSpPr txBox="1"/>
          <p:nvPr>
            <p:ph type="title"/>
          </p:nvPr>
        </p:nvSpPr>
        <p:spPr>
          <a:xfrm>
            <a:off x="838200" y="151132"/>
            <a:ext cx="10207336" cy="87756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College benchmark #s last four years</a:t>
            </a:r>
            <a:endParaRPr sz="4000">
              <a:latin typeface="Georgia"/>
              <a:ea typeface="Georgia"/>
              <a:cs typeface="Georgia"/>
              <a:sym typeface="Georgia"/>
            </a:endParaRPr>
          </a:p>
        </p:txBody>
      </p:sp>
      <p:graphicFrame>
        <p:nvGraphicFramePr>
          <p:cNvPr id="735" name="Google Shape;735;p59"/>
          <p:cNvGraphicFramePr/>
          <p:nvPr/>
        </p:nvGraphicFramePr>
        <p:xfrm>
          <a:off x="1292218" y="914400"/>
          <a:ext cx="3000000" cy="3000000"/>
        </p:xfrm>
        <a:graphic>
          <a:graphicData uri="http://schemas.openxmlformats.org/drawingml/2006/table">
            <a:tbl>
              <a:tblPr>
                <a:noFill/>
                <a:tableStyleId>{A58BA230-9C34-4B55-8A6E-AF84B05AD4C9}</a:tableStyleId>
              </a:tblPr>
              <a:tblGrid>
                <a:gridCol w="2102225"/>
                <a:gridCol w="574275"/>
                <a:gridCol w="574275"/>
                <a:gridCol w="574275"/>
                <a:gridCol w="574275"/>
                <a:gridCol w="156625"/>
                <a:gridCol w="574275"/>
                <a:gridCol w="574275"/>
                <a:gridCol w="574275"/>
                <a:gridCol w="574275"/>
                <a:gridCol w="156625"/>
                <a:gridCol w="574275"/>
                <a:gridCol w="574275"/>
                <a:gridCol w="574275"/>
                <a:gridCol w="574275"/>
              </a:tblGrid>
              <a:tr h="218925">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College of Art and Design</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26/27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25/26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24/25</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23/24</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26/27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25/26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24/25</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23/24</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26/27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25/26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24/25</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23/24</a:t>
                      </a:r>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1" i="0" sz="1050" u="none" cap="none" strike="noStrike">
                        <a:solidFill>
                          <a:srgbClr val="000000"/>
                        </a:solidFill>
                        <a:latin typeface="Georgia"/>
                        <a:ea typeface="Georgia"/>
                        <a:cs typeface="Georgia"/>
                        <a:sym typeface="Georgia"/>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Tenure Track</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Full</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Full</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Full</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Full</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Assoc</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Assoc</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Assoc</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Assoc</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Asstnt</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Asstnt</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Asstnt</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Asstnt</a:t>
                      </a:r>
                      <a:endParaRPr/>
                    </a:p>
                  </a:txBody>
                  <a:tcPr marT="9525" marB="0" marR="9525" marL="9525" anchor="b"/>
                </a:tc>
              </a:tr>
              <a:tr h="218925">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Film and Animation</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126,940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117,120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112,449</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114,730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103,590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91,610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88,197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87,476 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84,340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78,730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75,946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73,377</a:t>
                      </a:r>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School for American Crafts</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126,200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104,790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103,637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113,174</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97,030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85,230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83,573</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84,297 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82,040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72,560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70,749</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70,182 </a:t>
                      </a:r>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School of Art</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126,200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104,790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103,637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113,174</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97,030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85,230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83,573</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84,297 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82,040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72,560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70,749</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70,182 </a:t>
                      </a:r>
                      <a:endParaRPr/>
                    </a:p>
                  </a:txBody>
                  <a:tcPr marT="9525" marB="0" marR="9525" marL="9525" anchor="b"/>
                </a:tc>
              </a:tr>
              <a:tr h="412650">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School of Art - Art History</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149,280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129,000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128,273</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127,437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104,600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94,570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92,978</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91,220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88,030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84,050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81,816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79,301</a:t>
                      </a:r>
                      <a:endParaRPr/>
                    </a:p>
                  </a:txBody>
                  <a:tcPr marT="9525" marB="0" marR="9525" marL="9525" anchor="b"/>
                </a:tc>
              </a:tr>
              <a:tr h="412650">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School of Design</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141,800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127,550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123,278</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121,593</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108,030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99,740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96,908</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93,876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86,550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79,380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77,066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75,507</a:t>
                      </a:r>
                      <a:endParaRPr/>
                    </a:p>
                  </a:txBody>
                  <a:tcPr marT="9525" marB="0" marR="9525" marL="9525" anchor="b"/>
                </a:tc>
              </a:tr>
              <a:tr h="412650">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School of Photo Arts and Sciences</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126,940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117,120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112,449</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114,730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103,590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91,610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88,197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87,476 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84,340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78,730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75,946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73,377</a:t>
                      </a:r>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r>
              <a:tr h="412650">
                <a:tc>
                  <a:txBody>
                    <a:bodyPr/>
                    <a:lstStyle/>
                    <a:p>
                      <a:pPr indent="0" lvl="0" marL="0" marR="0" rtl="0" algn="ctr">
                        <a:spcBef>
                          <a:spcPts val="0"/>
                        </a:spcBef>
                        <a:spcAft>
                          <a:spcPts val="0"/>
                        </a:spcAft>
                        <a:buClr>
                          <a:srgbClr val="000000"/>
                        </a:buClr>
                        <a:buSzPts val="1050"/>
                        <a:buFont typeface="Georgia"/>
                        <a:buNone/>
                      </a:pPr>
                      <a:r>
                        <a:rPr b="1" i="0" lang="en-US" sz="1050" u="none" cap="none" strike="noStrike">
                          <a:solidFill>
                            <a:srgbClr val="000000"/>
                          </a:solidFill>
                          <a:latin typeface="Georgia"/>
                          <a:ea typeface="Georgia"/>
                          <a:cs typeface="Georgia"/>
                          <a:sym typeface="Georgia"/>
                        </a:rPr>
                        <a:t>Non Tenure Track</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Princpl</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Princpl</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Princpl</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Princpl</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Senior</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Senior</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Senior</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Senior</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Lecturer</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Lecturer</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Lecturer</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Lecturer</a:t>
                      </a:r>
                      <a:endParaRPr/>
                    </a:p>
                  </a:txBody>
                  <a:tcPr marT="9525" marB="0" marR="9525" marL="9525" anchor="b"/>
                </a:tc>
              </a:tr>
              <a:tr h="218925">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c>
                  <a:txBody>
                    <a:bodyPr/>
                    <a:lstStyle/>
                    <a:p>
                      <a:pPr indent="0" lvl="0" marL="0" marR="0" rtl="0" algn="ctr">
                        <a:spcBef>
                          <a:spcPts val="0"/>
                        </a:spcBef>
                        <a:spcAft>
                          <a:spcPts val="0"/>
                        </a:spcAft>
                        <a:buClr>
                          <a:schemeClr val="dk1"/>
                        </a:buClr>
                        <a:buSzPts val="1050"/>
                        <a:buFont typeface="Calibri"/>
                        <a:buNone/>
                      </a:pPr>
                      <a:r>
                        <a:t/>
                      </a:r>
                      <a:endParaRPr b="0" i="0" sz="1050" u="none" cap="none" strike="noStrike">
                        <a:solidFill>
                          <a:srgbClr val="000000"/>
                        </a:solidFill>
                        <a:latin typeface="Georgia"/>
                        <a:ea typeface="Georgia"/>
                        <a:cs typeface="Georgia"/>
                        <a:sym typeface="Georgia"/>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Film and Animation</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81,196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71,900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67,636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64,965 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77,330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68,480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64,415</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61,871 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73,464</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65,220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61,348</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58,925 </a:t>
                      </a:r>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School for American Crafts</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71,284</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64,630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62,055</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59,228</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67,890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61,550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59,100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56,407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64,496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58,620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56,286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53,721</a:t>
                      </a:r>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School of Art</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71,284</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64,630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62,055</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59,228</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67,890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61,550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59,100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56,407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64,496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58,620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56,286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53,721</a:t>
                      </a:r>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School of Art - Art History</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80,566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68,500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67,474</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59,228</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76,730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65,240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64,261</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56,407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72,894</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62,130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61,201</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53,721</a:t>
                      </a:r>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School of Design</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86,488</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72,780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69,190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72,411 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82,370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69,310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65,895</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68,963 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78,252</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66,010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62,757</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65,679 </a:t>
                      </a:r>
                      <a:endParaRPr/>
                    </a:p>
                  </a:txBody>
                  <a:tcPr marT="9525" marB="0" marR="9525" marL="9525" anchor="b"/>
                </a:tc>
              </a:tr>
              <a:tr h="412650">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School of Photo Arts and Sciences</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81,196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71,900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67,636</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64,965 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77,330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68,480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64,415</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61,871 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73,464</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65,220</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61,348</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58,925 </a:t>
                      </a:r>
                      <a:endParaRPr/>
                    </a:p>
                  </a:txBody>
                  <a:tcPr marT="9525" marB="0" marR="9525" marL="9525" anchor="b"/>
                </a:tc>
              </a:tr>
              <a:tr h="218925">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c>
                  <a:txBody>
                    <a:bodyPr/>
                    <a:lstStyle/>
                    <a:p>
                      <a:pPr indent="0" lvl="0" marL="0" marR="0" rtl="0" algn="ctr">
                        <a:spcBef>
                          <a:spcPts val="0"/>
                        </a:spcBef>
                        <a:spcAft>
                          <a:spcPts val="0"/>
                        </a:spcAft>
                        <a:buClr>
                          <a:srgbClr val="000000"/>
                        </a:buClr>
                        <a:buSzPts val="1050"/>
                        <a:buFont typeface="Georgia"/>
                        <a:buNone/>
                      </a:pPr>
                      <a:r>
                        <a:rPr b="0" i="0" lang="en-US" sz="1050" u="none" cap="none" strike="noStrike">
                          <a:solidFill>
                            <a:srgbClr val="000000"/>
                          </a:solidFill>
                          <a:latin typeface="Georgia"/>
                          <a:ea typeface="Georgia"/>
                          <a:cs typeface="Georgia"/>
                          <a:sym typeface="Georgia"/>
                        </a:rPr>
                        <a:t> </a:t>
                      </a:r>
                      <a:endParaRPr/>
                    </a:p>
                  </a:txBody>
                  <a:tcPr marT="9525" marB="0" marR="9525" marL="9525" anchor="b"/>
                </a:tc>
              </a:tr>
            </a:tbl>
          </a:graphicData>
        </a:graphic>
      </p:graphicFrame>
      <p:sp>
        <p:nvSpPr>
          <p:cNvPr id="736" name="Google Shape;736;p59"/>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37" name="Google Shape;737;p59"/>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38" name="Google Shape;738;p59"/>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60"/>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E.4 Faculty Employment Policies</a:t>
            </a:r>
            <a:endParaRPr sz="4000">
              <a:latin typeface="Georgia"/>
              <a:ea typeface="Georgia"/>
              <a:cs typeface="Georgia"/>
              <a:sym typeface="Georgia"/>
            </a:endParaRPr>
          </a:p>
        </p:txBody>
      </p:sp>
      <p:sp>
        <p:nvSpPr>
          <p:cNvPr id="744" name="Google Shape;744;p60"/>
          <p:cNvSpPr txBox="1"/>
          <p:nvPr>
            <p:ph idx="1" type="body"/>
          </p:nvPr>
        </p:nvSpPr>
        <p:spPr>
          <a:xfrm>
            <a:off x="989479" y="1457375"/>
            <a:ext cx="10141200" cy="4719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latin typeface="Georgia"/>
                <a:ea typeface="Georgia"/>
                <a:cs typeface="Georgia"/>
                <a:sym typeface="Georgia"/>
              </a:rPr>
              <a:t>Section V: Salary Considerations</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t/>
            </a:r>
            <a:endParaRPr>
              <a:latin typeface="Georgia"/>
              <a:ea typeface="Georgia"/>
              <a:cs typeface="Georgia"/>
              <a:sym typeface="Georgia"/>
            </a:endParaRPr>
          </a:p>
          <a:p>
            <a:pPr indent="-514350" lvl="0" marL="514350" rtl="0" algn="l">
              <a:lnSpc>
                <a:spcPct val="90000"/>
              </a:lnSpc>
              <a:spcBef>
                <a:spcPts val="1000"/>
              </a:spcBef>
              <a:spcAft>
                <a:spcPts val="0"/>
              </a:spcAft>
              <a:buClr>
                <a:schemeClr val="dk1"/>
              </a:buClr>
              <a:buSzPts val="2800"/>
              <a:buFont typeface="Georgia"/>
              <a:buAutoNum type="alphaUcPeriod"/>
            </a:pPr>
            <a:r>
              <a:rPr lang="en-US">
                <a:latin typeface="Georgia"/>
                <a:ea typeface="Georgia"/>
                <a:cs typeface="Georgia"/>
                <a:sym typeface="Georgia"/>
              </a:rPr>
              <a:t>Annual Salary Review</a:t>
            </a:r>
            <a:endParaRPr>
              <a:latin typeface="Georgia"/>
              <a:ea typeface="Georgia"/>
              <a:cs typeface="Georgia"/>
              <a:sym typeface="Georgia"/>
            </a:endParaRPr>
          </a:p>
          <a:p>
            <a:pPr indent="-514350" lvl="0" marL="514350" rtl="0" algn="l">
              <a:lnSpc>
                <a:spcPct val="90000"/>
              </a:lnSpc>
              <a:spcBef>
                <a:spcPts val="1000"/>
              </a:spcBef>
              <a:spcAft>
                <a:spcPts val="0"/>
              </a:spcAft>
              <a:buClr>
                <a:schemeClr val="dk1"/>
              </a:buClr>
              <a:buSzPts val="2800"/>
              <a:buFont typeface="Georgia"/>
              <a:buAutoNum type="alphaUcPeriod" startAt="3"/>
            </a:pPr>
            <a:r>
              <a:rPr lang="en-US">
                <a:latin typeface="Georgia"/>
                <a:ea typeface="Georgia"/>
                <a:cs typeface="Georgia"/>
                <a:sym typeface="Georgia"/>
              </a:rPr>
              <a:t>Benchmarking Salaries</a:t>
            </a:r>
            <a:endParaRPr>
              <a:latin typeface="Georgia"/>
              <a:ea typeface="Georgia"/>
              <a:cs typeface="Georgia"/>
              <a:sym typeface="Georgia"/>
            </a:endParaRPr>
          </a:p>
          <a:p>
            <a:pPr indent="-514350" lvl="0" marL="514350" rtl="0" algn="l">
              <a:lnSpc>
                <a:spcPct val="90000"/>
              </a:lnSpc>
              <a:spcBef>
                <a:spcPts val="1000"/>
              </a:spcBef>
              <a:spcAft>
                <a:spcPts val="0"/>
              </a:spcAft>
              <a:buClr>
                <a:schemeClr val="dk1"/>
              </a:buClr>
              <a:buSzPts val="2800"/>
              <a:buFont typeface="Georgia"/>
              <a:buAutoNum type="alphaUcPeriod" startAt="3"/>
            </a:pPr>
            <a:r>
              <a:rPr lang="en-US">
                <a:latin typeface="Georgia"/>
                <a:ea typeface="Georgia"/>
                <a:cs typeface="Georgia"/>
                <a:sym typeface="Georgia"/>
              </a:rPr>
              <a:t>Salary Appeals</a:t>
            </a:r>
            <a:endParaRPr>
              <a:latin typeface="Georgia"/>
              <a:ea typeface="Georgia"/>
              <a:cs typeface="Georgia"/>
              <a:sym typeface="Georgia"/>
            </a:endParaRPr>
          </a:p>
        </p:txBody>
      </p:sp>
      <p:sp>
        <p:nvSpPr>
          <p:cNvPr id="745" name="Google Shape;745;p60"/>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6" name="Google Shape;746;p60"/>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7" name="Google Shape;747;p60"/>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8" name="Google Shape;748;p60"/>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h47091f0cda361de0_0_184"/>
          <p:cNvSpPr/>
          <p:nvPr/>
        </p:nvSpPr>
        <p:spPr>
          <a:xfrm rot="10800000">
            <a:off x="819050" y="4562361"/>
            <a:ext cx="10541100" cy="15003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54" name="Google Shape;754;h47091f0cda361de0_0_184"/>
          <p:cNvSpPr txBox="1"/>
          <p:nvPr>
            <p:ph type="title"/>
          </p:nvPr>
        </p:nvSpPr>
        <p:spPr>
          <a:xfrm>
            <a:off x="831850" y="1709738"/>
            <a:ext cx="10515600" cy="2852700"/>
          </a:xfrm>
          <a:prstGeom prst="rect">
            <a:avLst/>
          </a:prstGeom>
          <a:solidFill>
            <a:srgbClr val="F37136"/>
          </a:solidFill>
          <a:ln cap="flat" cmpd="sng" w="9525">
            <a:solidFill>
              <a:srgbClr val="F37136"/>
            </a:solidFill>
            <a:prstDash val="solid"/>
            <a:round/>
            <a:headEnd len="sm" w="sm" type="none"/>
            <a:tailEnd len="sm" w="sm" type="none"/>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2F2F2"/>
              </a:buClr>
              <a:buSzPts val="6000"/>
              <a:buFont typeface="Calibri"/>
              <a:buNone/>
            </a:pPr>
            <a:r>
              <a:rPr b="0" lang="en-US">
                <a:solidFill>
                  <a:srgbClr val="F2F2F2"/>
                </a:solidFill>
                <a:latin typeface="Georgia"/>
                <a:ea typeface="Georgia"/>
                <a:cs typeface="Georgia"/>
                <a:sym typeface="Georgia"/>
              </a:rPr>
              <a:t>Benefits Review</a:t>
            </a:r>
            <a:endParaRPr b="0">
              <a:latin typeface="Georgia"/>
              <a:ea typeface="Georgia"/>
              <a:cs typeface="Georgia"/>
              <a:sym typeface="Georgia"/>
            </a:endParaRPr>
          </a:p>
        </p:txBody>
      </p:sp>
      <p:sp>
        <p:nvSpPr>
          <p:cNvPr id="755" name="Google Shape;755;h47091f0cda361de0_0_184"/>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D0CECE"/>
              </a:buClr>
              <a:buSzPts val="3200"/>
              <a:buNone/>
            </a:pPr>
            <a:r>
              <a:rPr lang="en-US" sz="3600">
                <a:solidFill>
                  <a:srgbClr val="D0CECE"/>
                </a:solidFill>
                <a:latin typeface="Helvetica Neue"/>
                <a:ea typeface="Helvetica Neue"/>
                <a:cs typeface="Helvetica Neue"/>
                <a:sym typeface="Helvetica Neue"/>
              </a:rPr>
              <a:t>RIT Benefits Outline</a:t>
            </a:r>
            <a:endParaRPr sz="2800">
              <a:latin typeface="Helvetica Neue"/>
              <a:ea typeface="Helvetica Neue"/>
              <a:cs typeface="Helvetica Neue"/>
              <a:sym typeface="Helvetica Neue"/>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h47091f0cda361de0_0_190"/>
          <p:cNvSpPr/>
          <p:nvPr/>
        </p:nvSpPr>
        <p:spPr>
          <a:xfrm>
            <a:off x="6917635" y="5297073"/>
            <a:ext cx="5274300" cy="15720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62" name="Google Shape;762;h47091f0cda361de0_0_190"/>
          <p:cNvSpPr/>
          <p:nvPr/>
        </p:nvSpPr>
        <p:spPr>
          <a:xfrm rot="-5400000">
            <a:off x="8685483" y="2019757"/>
            <a:ext cx="5535300" cy="14775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63" name="Google Shape;763;h47091f0cda361de0_0_190"/>
          <p:cNvSpPr/>
          <p:nvPr/>
        </p:nvSpPr>
        <p:spPr>
          <a:xfrm flipH="1" rot="5400000">
            <a:off x="-2832000" y="2822673"/>
            <a:ext cx="6502200" cy="8382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64" name="Google Shape;764;h47091f0cda361de0_0_190"/>
          <p:cNvSpPr/>
          <p:nvPr/>
        </p:nvSpPr>
        <p:spPr>
          <a:xfrm flipH="1">
            <a:off x="-26" y="6182139"/>
            <a:ext cx="7156200" cy="7122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65" name="Google Shape;765;h47091f0cda361de0_0_190"/>
          <p:cNvSpPr txBox="1"/>
          <p:nvPr>
            <p:ph type="title"/>
          </p:nvPr>
        </p:nvSpPr>
        <p:spPr>
          <a:xfrm>
            <a:off x="838200" y="365126"/>
            <a:ext cx="8926800" cy="10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b="0" lang="en-US">
                <a:solidFill>
                  <a:srgbClr val="AE0940"/>
                </a:solidFill>
                <a:latin typeface="Georgia"/>
                <a:ea typeface="Georgia"/>
                <a:cs typeface="Georgia"/>
                <a:sym typeface="Georgia"/>
              </a:rPr>
              <a:t>Benefits Information</a:t>
            </a:r>
            <a:endParaRPr b="0">
              <a:solidFill>
                <a:srgbClr val="AE0940"/>
              </a:solidFill>
              <a:latin typeface="Georgia"/>
              <a:ea typeface="Georgia"/>
              <a:cs typeface="Georgia"/>
              <a:sym typeface="Georgia"/>
            </a:endParaRPr>
          </a:p>
        </p:txBody>
      </p:sp>
      <p:sp>
        <p:nvSpPr>
          <p:cNvPr id="766" name="Google Shape;766;h47091f0cda361de0_0_190"/>
          <p:cNvSpPr txBox="1"/>
          <p:nvPr>
            <p:ph idx="1" type="body"/>
          </p:nvPr>
        </p:nvSpPr>
        <p:spPr>
          <a:xfrm>
            <a:off x="838200" y="1560927"/>
            <a:ext cx="10515600" cy="4853400"/>
          </a:xfrm>
          <a:prstGeom prst="rect">
            <a:avLst/>
          </a:prstGeom>
          <a:noFill/>
          <a:ln>
            <a:noFill/>
          </a:ln>
        </p:spPr>
        <p:txBody>
          <a:bodyPr anchorCtr="0" anchor="t" bIns="45700" lIns="91425" spcFirstLastPara="1" rIns="91425" wrap="square" tIns="45700">
            <a:noAutofit/>
          </a:bodyPr>
          <a:lstStyle/>
          <a:p>
            <a:pPr indent="0" lvl="1" marL="0" rtl="0" algn="l">
              <a:lnSpc>
                <a:spcPct val="90000"/>
              </a:lnSpc>
              <a:spcBef>
                <a:spcPts val="0"/>
              </a:spcBef>
              <a:spcAft>
                <a:spcPts val="0"/>
              </a:spcAft>
              <a:buClr>
                <a:srgbClr val="3A3838"/>
              </a:buClr>
              <a:buSzPts val="2200"/>
              <a:buNone/>
            </a:pPr>
            <a:r>
              <a:rPr lang="en-US" sz="2200">
                <a:latin typeface="Georgia"/>
                <a:ea typeface="Georgia"/>
                <a:cs typeface="Georgia"/>
                <a:sym typeface="Georgia"/>
              </a:rPr>
              <a:t>RIT offers a broad range of benefits to its employees, from healthcare and retirement, to legal services and identity theft protection. There is a lot of information to be absorbed.	</a:t>
            </a:r>
            <a:endParaRPr/>
          </a:p>
          <a:p>
            <a:pPr indent="0" lvl="0" marL="0" rtl="0" algn="l">
              <a:lnSpc>
                <a:spcPct val="90000"/>
              </a:lnSpc>
              <a:spcBef>
                <a:spcPts val="1000"/>
              </a:spcBef>
              <a:spcAft>
                <a:spcPts val="0"/>
              </a:spcAft>
              <a:buClr>
                <a:srgbClr val="3A3838"/>
              </a:buClr>
              <a:buSzPts val="2200"/>
              <a:buNone/>
            </a:pPr>
            <a:r>
              <a:t/>
            </a:r>
            <a:endParaRPr sz="2200">
              <a:latin typeface="Georgia"/>
              <a:ea typeface="Georgia"/>
              <a:cs typeface="Georgia"/>
              <a:sym typeface="Georgia"/>
            </a:endParaRPr>
          </a:p>
          <a:p>
            <a:pPr indent="0" lvl="0" marL="0" rtl="0" algn="l">
              <a:lnSpc>
                <a:spcPct val="90000"/>
              </a:lnSpc>
              <a:spcBef>
                <a:spcPts val="1000"/>
              </a:spcBef>
              <a:spcAft>
                <a:spcPts val="0"/>
              </a:spcAft>
              <a:buClr>
                <a:srgbClr val="3A3838"/>
              </a:buClr>
              <a:buSzPts val="2200"/>
              <a:buNone/>
            </a:pPr>
            <a:r>
              <a:rPr lang="en-US" sz="2200">
                <a:latin typeface="Georgia"/>
                <a:ea typeface="Georgia"/>
                <a:cs typeface="Georgia"/>
                <a:sym typeface="Georgia"/>
              </a:rPr>
              <a:t>Key areas of concern are:</a:t>
            </a:r>
            <a:endParaRPr sz="2200">
              <a:latin typeface="Georgia"/>
              <a:ea typeface="Georgia"/>
              <a:cs typeface="Georgia"/>
              <a:sym typeface="Georgia"/>
            </a:endParaRPr>
          </a:p>
          <a:p>
            <a:pPr indent="-368300" lvl="0" marL="457200" rtl="0" algn="l">
              <a:lnSpc>
                <a:spcPct val="90000"/>
              </a:lnSpc>
              <a:spcBef>
                <a:spcPts val="1000"/>
              </a:spcBef>
              <a:spcAft>
                <a:spcPts val="0"/>
              </a:spcAft>
              <a:buSzPts val="2200"/>
              <a:buFont typeface="Georgia"/>
              <a:buAutoNum type="arabicPeriod"/>
            </a:pPr>
            <a:r>
              <a:rPr lang="en-US" sz="2200">
                <a:latin typeface="Georgia"/>
                <a:ea typeface="Georgia"/>
                <a:cs typeface="Georgia"/>
                <a:sym typeface="Georgia"/>
              </a:rPr>
              <a:t>What is covered</a:t>
            </a:r>
            <a:endParaRPr sz="2200">
              <a:latin typeface="Georgia"/>
              <a:ea typeface="Georgia"/>
              <a:cs typeface="Georgia"/>
              <a:sym typeface="Georgia"/>
            </a:endParaRPr>
          </a:p>
          <a:p>
            <a:pPr indent="-368300" lvl="0" marL="457200" rtl="0" algn="l">
              <a:lnSpc>
                <a:spcPct val="90000"/>
              </a:lnSpc>
              <a:spcBef>
                <a:spcPts val="0"/>
              </a:spcBef>
              <a:spcAft>
                <a:spcPts val="0"/>
              </a:spcAft>
              <a:buSzPts val="2200"/>
              <a:buFont typeface="Georgia"/>
              <a:buAutoNum type="arabicPeriod"/>
            </a:pPr>
            <a:r>
              <a:rPr lang="en-US" sz="2200">
                <a:latin typeface="Georgia"/>
                <a:ea typeface="Georgia"/>
                <a:cs typeface="Georgia"/>
                <a:sym typeface="Georgia"/>
              </a:rPr>
              <a:t>What it costs the employee.</a:t>
            </a:r>
            <a:endParaRPr sz="2200">
              <a:latin typeface="Georgia"/>
              <a:ea typeface="Georgia"/>
              <a:cs typeface="Georgia"/>
              <a:sym typeface="Georgia"/>
            </a:endParaRPr>
          </a:p>
          <a:p>
            <a:pPr indent="0" lvl="0" marL="0" rtl="0" algn="l">
              <a:lnSpc>
                <a:spcPct val="90000"/>
              </a:lnSpc>
              <a:spcBef>
                <a:spcPts val="1000"/>
              </a:spcBef>
              <a:spcAft>
                <a:spcPts val="0"/>
              </a:spcAft>
              <a:buNone/>
            </a:pPr>
            <a:r>
              <a:t/>
            </a:r>
            <a:endParaRPr sz="2200">
              <a:latin typeface="Georgia"/>
              <a:ea typeface="Georgia"/>
              <a:cs typeface="Georgia"/>
              <a:sym typeface="Georgia"/>
            </a:endParaRPr>
          </a:p>
          <a:p>
            <a:pPr indent="0" lvl="0" marL="0" rtl="0" algn="ctr">
              <a:lnSpc>
                <a:spcPct val="90000"/>
              </a:lnSpc>
              <a:spcBef>
                <a:spcPts val="1000"/>
              </a:spcBef>
              <a:spcAft>
                <a:spcPts val="0"/>
              </a:spcAft>
              <a:buNone/>
            </a:pPr>
            <a:r>
              <a:t/>
            </a:r>
            <a:endParaRPr sz="2400">
              <a:solidFill>
                <a:srgbClr val="AE0940"/>
              </a:solidFill>
              <a:latin typeface="Georgia"/>
              <a:ea typeface="Georgia"/>
              <a:cs typeface="Georgia"/>
              <a:sym typeface="Georgia"/>
            </a:endParaRPr>
          </a:p>
          <a:p>
            <a:pPr indent="0" lvl="0" marL="0" rtl="0" algn="l">
              <a:lnSpc>
                <a:spcPct val="90000"/>
              </a:lnSpc>
              <a:spcBef>
                <a:spcPts val="1000"/>
              </a:spcBef>
              <a:spcAft>
                <a:spcPts val="0"/>
              </a:spcAft>
              <a:buClr>
                <a:srgbClr val="3A3838"/>
              </a:buClr>
              <a:buSzPts val="2200"/>
              <a:buNone/>
            </a:pPr>
            <a:r>
              <a:rPr lang="en-US" sz="2200">
                <a:latin typeface="Georgia"/>
                <a:ea typeface="Georgia"/>
                <a:cs typeface="Georgia"/>
                <a:sym typeface="Georgia"/>
              </a:rPr>
              <a:t> </a:t>
            </a:r>
            <a:endParaRPr/>
          </a:p>
          <a:p>
            <a:pPr indent="0" lvl="0" marL="0" rtl="0" algn="l">
              <a:lnSpc>
                <a:spcPct val="90000"/>
              </a:lnSpc>
              <a:spcBef>
                <a:spcPts val="1000"/>
              </a:spcBef>
              <a:spcAft>
                <a:spcPts val="0"/>
              </a:spcAft>
              <a:buClr>
                <a:srgbClr val="3A3838"/>
              </a:buClr>
              <a:buSzPts val="2200"/>
              <a:buNone/>
            </a:pPr>
            <a:r>
              <a:rPr lang="en-US" sz="2200">
                <a:latin typeface="Georgia"/>
                <a:ea typeface="Georgia"/>
                <a:cs typeface="Georgia"/>
                <a:sym typeface="Georgia"/>
              </a:rPr>
              <a:t> </a:t>
            </a:r>
            <a:endParaRPr/>
          </a:p>
          <a:p>
            <a:pPr indent="0" lvl="0" marL="0" rtl="0" algn="l">
              <a:lnSpc>
                <a:spcPct val="90000"/>
              </a:lnSpc>
              <a:spcBef>
                <a:spcPts val="1000"/>
              </a:spcBef>
              <a:spcAft>
                <a:spcPts val="0"/>
              </a:spcAft>
              <a:buClr>
                <a:srgbClr val="3A3838"/>
              </a:buClr>
              <a:buSzPts val="2200"/>
              <a:buNone/>
            </a:pPr>
            <a:r>
              <a:rPr lang="en-US" sz="2200">
                <a:latin typeface="Georgia"/>
                <a:ea typeface="Georgia"/>
                <a:cs typeface="Georgia"/>
                <a:sym typeface="Georgia"/>
              </a:rPr>
              <a:t> </a:t>
            </a:r>
            <a:endParaRPr/>
          </a:p>
          <a:p>
            <a:pPr indent="0" lvl="0" marL="0" rtl="0" algn="l">
              <a:lnSpc>
                <a:spcPct val="90000"/>
              </a:lnSpc>
              <a:spcBef>
                <a:spcPts val="1000"/>
              </a:spcBef>
              <a:spcAft>
                <a:spcPts val="0"/>
              </a:spcAft>
              <a:buClr>
                <a:srgbClr val="3A3838"/>
              </a:buClr>
              <a:buSzPts val="2200"/>
              <a:buNone/>
            </a:pPr>
            <a:r>
              <a:rPr lang="en-US" sz="2200">
                <a:latin typeface="Georgia"/>
                <a:ea typeface="Georgia"/>
                <a:cs typeface="Georgia"/>
                <a:sym typeface="Georgia"/>
              </a:rPr>
              <a:t> </a:t>
            </a:r>
            <a:endParaRPr/>
          </a:p>
          <a:p>
            <a:pPr indent="-245110" lvl="0" marL="342900" rtl="0" algn="l">
              <a:lnSpc>
                <a:spcPct val="110000"/>
              </a:lnSpc>
              <a:spcBef>
                <a:spcPts val="1000"/>
              </a:spcBef>
              <a:spcAft>
                <a:spcPts val="0"/>
              </a:spcAft>
              <a:buClr>
                <a:srgbClr val="F37136"/>
              </a:buClr>
              <a:buSzPts val="1540"/>
              <a:buFont typeface="Noto Sans Symbols"/>
              <a:buNone/>
            </a:pPr>
            <a:r>
              <a:t/>
            </a:r>
            <a:endParaRPr sz="2200">
              <a:latin typeface="Georgia"/>
              <a:ea typeface="Georgia"/>
              <a:cs typeface="Georgia"/>
              <a:sym typeface="Georgia"/>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h47091f0cda361de0_0_200"/>
          <p:cNvSpPr/>
          <p:nvPr/>
        </p:nvSpPr>
        <p:spPr>
          <a:xfrm>
            <a:off x="6917635" y="5297073"/>
            <a:ext cx="5274300" cy="15720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73" name="Google Shape;773;h47091f0cda361de0_0_200"/>
          <p:cNvSpPr/>
          <p:nvPr/>
        </p:nvSpPr>
        <p:spPr>
          <a:xfrm rot="-5400000">
            <a:off x="8685483" y="2019757"/>
            <a:ext cx="5535300" cy="14775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74" name="Google Shape;774;h47091f0cda361de0_0_200"/>
          <p:cNvSpPr/>
          <p:nvPr/>
        </p:nvSpPr>
        <p:spPr>
          <a:xfrm flipH="1" rot="5400000">
            <a:off x="-2832000" y="2822673"/>
            <a:ext cx="6502200" cy="8382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75" name="Google Shape;775;h47091f0cda361de0_0_200"/>
          <p:cNvSpPr/>
          <p:nvPr/>
        </p:nvSpPr>
        <p:spPr>
          <a:xfrm flipH="1">
            <a:off x="-26" y="6182139"/>
            <a:ext cx="7156200" cy="7122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76" name="Google Shape;776;h47091f0cda361de0_0_200"/>
          <p:cNvSpPr txBox="1"/>
          <p:nvPr>
            <p:ph type="title"/>
          </p:nvPr>
        </p:nvSpPr>
        <p:spPr>
          <a:xfrm>
            <a:off x="838200" y="365126"/>
            <a:ext cx="8926800" cy="10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b="0" lang="en-US">
                <a:solidFill>
                  <a:srgbClr val="AE0940"/>
                </a:solidFill>
                <a:latin typeface="Georgia"/>
                <a:ea typeface="Georgia"/>
                <a:cs typeface="Georgia"/>
                <a:sym typeface="Georgia"/>
              </a:rPr>
              <a:t>Benefits Information</a:t>
            </a:r>
            <a:endParaRPr b="0">
              <a:solidFill>
                <a:srgbClr val="AE0940"/>
              </a:solidFill>
              <a:latin typeface="Georgia"/>
              <a:ea typeface="Georgia"/>
              <a:cs typeface="Georgia"/>
              <a:sym typeface="Georgia"/>
            </a:endParaRPr>
          </a:p>
        </p:txBody>
      </p:sp>
      <p:sp>
        <p:nvSpPr>
          <p:cNvPr id="777" name="Google Shape;777;h47091f0cda361de0_0_200"/>
          <p:cNvSpPr txBox="1"/>
          <p:nvPr>
            <p:ph idx="1" type="body"/>
          </p:nvPr>
        </p:nvSpPr>
        <p:spPr>
          <a:xfrm>
            <a:off x="838200" y="1560927"/>
            <a:ext cx="10515600" cy="4853400"/>
          </a:xfrm>
          <a:prstGeom prst="rect">
            <a:avLst/>
          </a:prstGeom>
          <a:noFill/>
          <a:ln>
            <a:noFill/>
          </a:ln>
        </p:spPr>
        <p:txBody>
          <a:bodyPr anchorCtr="0" anchor="t" bIns="45700" lIns="91425" spcFirstLastPara="1" rIns="91425" wrap="square" tIns="45700">
            <a:noAutofit/>
          </a:bodyPr>
          <a:lstStyle/>
          <a:p>
            <a:pPr indent="0" lvl="1" marL="0" rtl="0" algn="l">
              <a:lnSpc>
                <a:spcPct val="90000"/>
              </a:lnSpc>
              <a:spcBef>
                <a:spcPts val="0"/>
              </a:spcBef>
              <a:spcAft>
                <a:spcPts val="0"/>
              </a:spcAft>
              <a:buClr>
                <a:srgbClr val="3A3838"/>
              </a:buClr>
              <a:buSzPts val="2200"/>
              <a:buNone/>
            </a:pPr>
            <a:r>
              <a:rPr lang="en-US" sz="2200">
                <a:latin typeface="Georgia"/>
                <a:ea typeface="Georgia"/>
                <a:cs typeface="Georgia"/>
                <a:sym typeface="Georgia"/>
              </a:rPr>
              <a:t>RIT offers a broad range of benefits to its employees, from healthcare and retirement, to legal services and identity theft protection. There is a lot of information to be absorbed.	</a:t>
            </a:r>
            <a:endParaRPr/>
          </a:p>
          <a:p>
            <a:pPr indent="0" lvl="0" marL="0" rtl="0" algn="l">
              <a:lnSpc>
                <a:spcPct val="90000"/>
              </a:lnSpc>
              <a:spcBef>
                <a:spcPts val="1000"/>
              </a:spcBef>
              <a:spcAft>
                <a:spcPts val="0"/>
              </a:spcAft>
              <a:buClr>
                <a:srgbClr val="3A3838"/>
              </a:buClr>
              <a:buSzPts val="2200"/>
              <a:buNone/>
            </a:pPr>
            <a:r>
              <a:t/>
            </a:r>
            <a:endParaRPr sz="2200">
              <a:latin typeface="Georgia"/>
              <a:ea typeface="Georgia"/>
              <a:cs typeface="Georgia"/>
              <a:sym typeface="Georgia"/>
            </a:endParaRPr>
          </a:p>
          <a:p>
            <a:pPr indent="0" lvl="0" marL="0" rtl="0" algn="l">
              <a:lnSpc>
                <a:spcPct val="90000"/>
              </a:lnSpc>
              <a:spcBef>
                <a:spcPts val="1000"/>
              </a:spcBef>
              <a:spcAft>
                <a:spcPts val="0"/>
              </a:spcAft>
              <a:buClr>
                <a:srgbClr val="3A3838"/>
              </a:buClr>
              <a:buSzPts val="2200"/>
              <a:buNone/>
            </a:pPr>
            <a:r>
              <a:rPr lang="en-US" sz="2200">
                <a:latin typeface="Georgia"/>
                <a:ea typeface="Georgia"/>
                <a:cs typeface="Georgia"/>
                <a:sym typeface="Georgia"/>
              </a:rPr>
              <a:t>Key areas of concern are:</a:t>
            </a:r>
            <a:endParaRPr sz="2200">
              <a:latin typeface="Georgia"/>
              <a:ea typeface="Georgia"/>
              <a:cs typeface="Georgia"/>
              <a:sym typeface="Georgia"/>
            </a:endParaRPr>
          </a:p>
          <a:p>
            <a:pPr indent="-368300" lvl="0" marL="457200" rtl="0" algn="l">
              <a:lnSpc>
                <a:spcPct val="90000"/>
              </a:lnSpc>
              <a:spcBef>
                <a:spcPts val="1000"/>
              </a:spcBef>
              <a:spcAft>
                <a:spcPts val="0"/>
              </a:spcAft>
              <a:buSzPts val="2200"/>
              <a:buFont typeface="Georgia"/>
              <a:buAutoNum type="arabicPeriod"/>
            </a:pPr>
            <a:r>
              <a:rPr lang="en-US" sz="2200">
                <a:latin typeface="Georgia"/>
                <a:ea typeface="Georgia"/>
                <a:cs typeface="Georgia"/>
                <a:sym typeface="Georgia"/>
              </a:rPr>
              <a:t>What is covered</a:t>
            </a:r>
            <a:endParaRPr sz="2200">
              <a:latin typeface="Georgia"/>
              <a:ea typeface="Georgia"/>
              <a:cs typeface="Georgia"/>
              <a:sym typeface="Georgia"/>
            </a:endParaRPr>
          </a:p>
          <a:p>
            <a:pPr indent="-368300" lvl="0" marL="457200" rtl="0" algn="l">
              <a:lnSpc>
                <a:spcPct val="90000"/>
              </a:lnSpc>
              <a:spcBef>
                <a:spcPts val="0"/>
              </a:spcBef>
              <a:spcAft>
                <a:spcPts val="0"/>
              </a:spcAft>
              <a:buSzPts val="2200"/>
              <a:buFont typeface="Georgia"/>
              <a:buAutoNum type="arabicPeriod"/>
            </a:pPr>
            <a:r>
              <a:rPr lang="en-US" sz="2200">
                <a:latin typeface="Georgia"/>
                <a:ea typeface="Georgia"/>
                <a:cs typeface="Georgia"/>
                <a:sym typeface="Georgia"/>
              </a:rPr>
              <a:t>What it costs the employee.</a:t>
            </a:r>
            <a:endParaRPr sz="2200">
              <a:latin typeface="Georgia"/>
              <a:ea typeface="Georgia"/>
              <a:cs typeface="Georgia"/>
              <a:sym typeface="Georgia"/>
            </a:endParaRPr>
          </a:p>
          <a:p>
            <a:pPr indent="0" lvl="0" marL="0" rtl="0" algn="l">
              <a:lnSpc>
                <a:spcPct val="90000"/>
              </a:lnSpc>
              <a:spcBef>
                <a:spcPts val="1000"/>
              </a:spcBef>
              <a:spcAft>
                <a:spcPts val="0"/>
              </a:spcAft>
              <a:buNone/>
            </a:pPr>
            <a:r>
              <a:t/>
            </a:r>
            <a:endParaRPr sz="2200">
              <a:latin typeface="Georgia"/>
              <a:ea typeface="Georgia"/>
              <a:cs typeface="Georgia"/>
              <a:sym typeface="Georgia"/>
            </a:endParaRPr>
          </a:p>
          <a:p>
            <a:pPr indent="0" lvl="0" marL="0" rtl="0" algn="ctr">
              <a:lnSpc>
                <a:spcPct val="90000"/>
              </a:lnSpc>
              <a:spcBef>
                <a:spcPts val="1000"/>
              </a:spcBef>
              <a:spcAft>
                <a:spcPts val="0"/>
              </a:spcAft>
              <a:buNone/>
            </a:pPr>
            <a:r>
              <a:rPr lang="en-US" sz="2400">
                <a:solidFill>
                  <a:srgbClr val="C00000"/>
                </a:solidFill>
                <a:latin typeface="Georgia"/>
                <a:ea typeface="Georgia"/>
                <a:cs typeface="Georgia"/>
                <a:sym typeface="Georgia"/>
              </a:rPr>
              <a:t>What is easily overlooked: Changes from year to year.</a:t>
            </a:r>
            <a:endParaRPr sz="2400">
              <a:solidFill>
                <a:srgbClr val="C00000"/>
              </a:solidFill>
              <a:latin typeface="Georgia"/>
              <a:ea typeface="Georgia"/>
              <a:cs typeface="Georgia"/>
              <a:sym typeface="Georgia"/>
            </a:endParaRPr>
          </a:p>
          <a:p>
            <a:pPr indent="0" lvl="0" marL="0" rtl="0" algn="ctr">
              <a:lnSpc>
                <a:spcPct val="90000"/>
              </a:lnSpc>
              <a:spcBef>
                <a:spcPts val="1000"/>
              </a:spcBef>
              <a:spcAft>
                <a:spcPts val="0"/>
              </a:spcAft>
              <a:buNone/>
            </a:pPr>
            <a:r>
              <a:rPr lang="en-US" sz="2400">
                <a:solidFill>
                  <a:srgbClr val="C00000"/>
                </a:solidFill>
                <a:latin typeface="Georgia"/>
                <a:ea typeface="Georgia"/>
                <a:cs typeface="Georgia"/>
                <a:sym typeface="Georgia"/>
              </a:rPr>
              <a:t>HR does not record when a policy was changed.</a:t>
            </a:r>
            <a:endParaRPr sz="2400">
              <a:solidFill>
                <a:srgbClr val="C00000"/>
              </a:solidFill>
              <a:latin typeface="Georgia"/>
              <a:ea typeface="Georgia"/>
              <a:cs typeface="Georgia"/>
              <a:sym typeface="Georgia"/>
            </a:endParaRPr>
          </a:p>
          <a:p>
            <a:pPr indent="0" lvl="0" marL="0" rtl="0" algn="l">
              <a:lnSpc>
                <a:spcPct val="90000"/>
              </a:lnSpc>
              <a:spcBef>
                <a:spcPts val="1000"/>
              </a:spcBef>
              <a:spcAft>
                <a:spcPts val="0"/>
              </a:spcAft>
              <a:buClr>
                <a:srgbClr val="3A3838"/>
              </a:buClr>
              <a:buSzPts val="2200"/>
              <a:buNone/>
            </a:pPr>
            <a:r>
              <a:rPr lang="en-US" sz="2400">
                <a:solidFill>
                  <a:srgbClr val="C00000"/>
                </a:solidFill>
                <a:latin typeface="Georgia"/>
                <a:ea typeface="Georgia"/>
                <a:cs typeface="Georgia"/>
                <a:sym typeface="Georgia"/>
              </a:rPr>
              <a:t> </a:t>
            </a:r>
            <a:endParaRPr sz="2400">
              <a:solidFill>
                <a:srgbClr val="C00000"/>
              </a:solidFill>
            </a:endParaRPr>
          </a:p>
          <a:p>
            <a:pPr indent="0" lvl="0" marL="0" rtl="0" algn="l">
              <a:lnSpc>
                <a:spcPct val="90000"/>
              </a:lnSpc>
              <a:spcBef>
                <a:spcPts val="1000"/>
              </a:spcBef>
              <a:spcAft>
                <a:spcPts val="0"/>
              </a:spcAft>
              <a:buClr>
                <a:srgbClr val="3A3838"/>
              </a:buClr>
              <a:buSzPts val="2200"/>
              <a:buNone/>
            </a:pPr>
            <a:r>
              <a:rPr lang="en-US" sz="2200">
                <a:latin typeface="Georgia"/>
                <a:ea typeface="Georgia"/>
                <a:cs typeface="Georgia"/>
                <a:sym typeface="Georgia"/>
              </a:rPr>
              <a:t> </a:t>
            </a:r>
            <a:endParaRPr/>
          </a:p>
          <a:p>
            <a:pPr indent="0" lvl="0" marL="0" rtl="0" algn="l">
              <a:lnSpc>
                <a:spcPct val="90000"/>
              </a:lnSpc>
              <a:spcBef>
                <a:spcPts val="1000"/>
              </a:spcBef>
              <a:spcAft>
                <a:spcPts val="0"/>
              </a:spcAft>
              <a:buClr>
                <a:srgbClr val="3A3838"/>
              </a:buClr>
              <a:buSzPts val="2200"/>
              <a:buNone/>
            </a:pPr>
            <a:r>
              <a:rPr lang="en-US" sz="2200">
                <a:latin typeface="Georgia"/>
                <a:ea typeface="Georgia"/>
                <a:cs typeface="Georgia"/>
                <a:sym typeface="Georgia"/>
              </a:rPr>
              <a:t> </a:t>
            </a:r>
            <a:endParaRPr/>
          </a:p>
          <a:p>
            <a:pPr indent="0" lvl="0" marL="0" rtl="0" algn="l">
              <a:lnSpc>
                <a:spcPct val="90000"/>
              </a:lnSpc>
              <a:spcBef>
                <a:spcPts val="1000"/>
              </a:spcBef>
              <a:spcAft>
                <a:spcPts val="0"/>
              </a:spcAft>
              <a:buClr>
                <a:srgbClr val="3A3838"/>
              </a:buClr>
              <a:buSzPts val="2200"/>
              <a:buNone/>
            </a:pPr>
            <a:r>
              <a:rPr lang="en-US" sz="2200">
                <a:latin typeface="Georgia"/>
                <a:ea typeface="Georgia"/>
                <a:cs typeface="Georgia"/>
                <a:sym typeface="Georgia"/>
              </a:rPr>
              <a:t> </a:t>
            </a:r>
            <a:endParaRPr/>
          </a:p>
          <a:p>
            <a:pPr indent="-245110" lvl="0" marL="342900" rtl="0" algn="l">
              <a:lnSpc>
                <a:spcPct val="110000"/>
              </a:lnSpc>
              <a:spcBef>
                <a:spcPts val="1000"/>
              </a:spcBef>
              <a:spcAft>
                <a:spcPts val="0"/>
              </a:spcAft>
              <a:buClr>
                <a:srgbClr val="F37136"/>
              </a:buClr>
              <a:buSzPts val="1540"/>
              <a:buFont typeface="Noto Sans Symbols"/>
              <a:buNone/>
            </a:pPr>
            <a:r>
              <a:t/>
            </a:r>
            <a:endParaRPr sz="2200">
              <a:latin typeface="Georgia"/>
              <a:ea typeface="Georgia"/>
              <a:cs typeface="Georgia"/>
              <a:sym typeface="Georgia"/>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h47091f0cda361de0_0_210"/>
          <p:cNvSpPr/>
          <p:nvPr/>
        </p:nvSpPr>
        <p:spPr>
          <a:xfrm>
            <a:off x="6917635" y="5297073"/>
            <a:ext cx="5274300" cy="15720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84" name="Google Shape;784;h47091f0cda361de0_0_210"/>
          <p:cNvSpPr/>
          <p:nvPr/>
        </p:nvSpPr>
        <p:spPr>
          <a:xfrm rot="-5400000">
            <a:off x="8685483" y="2019757"/>
            <a:ext cx="5535300" cy="14775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85" name="Google Shape;785;h47091f0cda361de0_0_210"/>
          <p:cNvSpPr/>
          <p:nvPr/>
        </p:nvSpPr>
        <p:spPr>
          <a:xfrm flipH="1" rot="5400000">
            <a:off x="-2832000" y="2822673"/>
            <a:ext cx="6502200" cy="838200"/>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86" name="Google Shape;786;h47091f0cda361de0_0_210"/>
          <p:cNvSpPr/>
          <p:nvPr/>
        </p:nvSpPr>
        <p:spPr>
          <a:xfrm flipH="1">
            <a:off x="-26" y="6182139"/>
            <a:ext cx="7156200" cy="712200"/>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87" name="Google Shape;787;h47091f0cda361de0_0_210"/>
          <p:cNvSpPr txBox="1"/>
          <p:nvPr>
            <p:ph type="title"/>
          </p:nvPr>
        </p:nvSpPr>
        <p:spPr>
          <a:xfrm>
            <a:off x="838200" y="365126"/>
            <a:ext cx="8926800" cy="10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b="0" lang="en-US">
                <a:solidFill>
                  <a:srgbClr val="AE0940"/>
                </a:solidFill>
                <a:latin typeface="Georgia"/>
                <a:ea typeface="Georgia"/>
                <a:cs typeface="Georgia"/>
                <a:sym typeface="Georgia"/>
              </a:rPr>
              <a:t>Updates vs Re-Enrollment</a:t>
            </a:r>
            <a:endParaRPr b="0" sz="3300">
              <a:solidFill>
                <a:srgbClr val="AE0940"/>
              </a:solidFill>
              <a:latin typeface="Georgia"/>
              <a:ea typeface="Georgia"/>
              <a:cs typeface="Georgia"/>
              <a:sym typeface="Georgia"/>
            </a:endParaRPr>
          </a:p>
        </p:txBody>
      </p:sp>
      <p:sp>
        <p:nvSpPr>
          <p:cNvPr id="788" name="Google Shape;788;h47091f0cda361de0_0_210"/>
          <p:cNvSpPr txBox="1"/>
          <p:nvPr>
            <p:ph idx="1" type="body"/>
          </p:nvPr>
        </p:nvSpPr>
        <p:spPr>
          <a:xfrm>
            <a:off x="838200" y="1560927"/>
            <a:ext cx="10515600" cy="4853400"/>
          </a:xfrm>
          <a:prstGeom prst="rect">
            <a:avLst/>
          </a:prstGeom>
          <a:noFill/>
          <a:ln>
            <a:noFill/>
          </a:ln>
        </p:spPr>
        <p:txBody>
          <a:bodyPr anchorCtr="0" anchor="t" bIns="45700" lIns="91425" spcFirstLastPara="1" rIns="91425" wrap="square" tIns="45700">
            <a:noAutofit/>
          </a:bodyPr>
          <a:lstStyle/>
          <a:p>
            <a:pPr indent="0" lvl="1" marL="0" rtl="0" algn="l">
              <a:lnSpc>
                <a:spcPct val="90000"/>
              </a:lnSpc>
              <a:spcBef>
                <a:spcPts val="0"/>
              </a:spcBef>
              <a:spcAft>
                <a:spcPts val="0"/>
              </a:spcAft>
              <a:buClr>
                <a:srgbClr val="3A3838"/>
              </a:buClr>
              <a:buSzPts val="2200"/>
              <a:buNone/>
            </a:pPr>
            <a:r>
              <a:rPr lang="en-US" sz="2200">
                <a:latin typeface="Georgia"/>
                <a:ea typeface="Georgia"/>
                <a:cs typeface="Georgia"/>
                <a:sym typeface="Georgia"/>
              </a:rPr>
              <a:t>This year, we see a shift from implicit to explicit consent.</a:t>
            </a:r>
            <a:endParaRPr sz="2200">
              <a:latin typeface="Georgia"/>
              <a:ea typeface="Georgia"/>
              <a:cs typeface="Georgia"/>
              <a:sym typeface="Georgia"/>
            </a:endParaRPr>
          </a:p>
          <a:p>
            <a:pPr indent="0" lvl="1" marL="0" rtl="0" algn="l">
              <a:lnSpc>
                <a:spcPct val="90000"/>
              </a:lnSpc>
              <a:spcBef>
                <a:spcPts val="0"/>
              </a:spcBef>
              <a:spcAft>
                <a:spcPts val="0"/>
              </a:spcAft>
              <a:buClr>
                <a:srgbClr val="3A3838"/>
              </a:buClr>
              <a:buSzPts val="2200"/>
              <a:buNone/>
            </a:pPr>
            <a:r>
              <a:t/>
            </a:r>
            <a:endParaRPr sz="2200">
              <a:latin typeface="Georgia"/>
              <a:ea typeface="Georgia"/>
              <a:cs typeface="Georgia"/>
              <a:sym typeface="Georgia"/>
            </a:endParaRPr>
          </a:p>
          <a:p>
            <a:pPr indent="0" lvl="1" marL="0" rtl="0" algn="l">
              <a:lnSpc>
                <a:spcPct val="90000"/>
              </a:lnSpc>
              <a:spcBef>
                <a:spcPts val="0"/>
              </a:spcBef>
              <a:spcAft>
                <a:spcPts val="0"/>
              </a:spcAft>
              <a:buClr>
                <a:srgbClr val="3A3838"/>
              </a:buClr>
              <a:buSzPts val="2200"/>
              <a:buNone/>
            </a:pPr>
            <a:r>
              <a:rPr lang="en-US">
                <a:latin typeface="Georgia"/>
                <a:ea typeface="Georgia"/>
                <a:cs typeface="Georgia"/>
                <a:sym typeface="Georgia"/>
              </a:rPr>
              <a:t>You are being asked to re-enroll in everything, not just medical benefits.</a:t>
            </a:r>
            <a:endParaRPr>
              <a:latin typeface="Georgia"/>
              <a:ea typeface="Georgia"/>
              <a:cs typeface="Georgia"/>
              <a:sym typeface="Georgia"/>
            </a:endParaRPr>
          </a:p>
          <a:p>
            <a:pPr indent="0" lvl="1" marL="0" rtl="0" algn="l">
              <a:lnSpc>
                <a:spcPct val="90000"/>
              </a:lnSpc>
              <a:spcBef>
                <a:spcPts val="0"/>
              </a:spcBef>
              <a:spcAft>
                <a:spcPts val="0"/>
              </a:spcAft>
              <a:buClr>
                <a:srgbClr val="3A3838"/>
              </a:buClr>
              <a:buSzPts val="2200"/>
              <a:buNone/>
            </a:pPr>
            <a:r>
              <a:rPr lang="en-US" sz="2200">
                <a:latin typeface="Georgia"/>
                <a:ea typeface="Georgia"/>
                <a:cs typeface="Georgia"/>
                <a:sym typeface="Georgia"/>
              </a:rPr>
              <a:t>An explicit re-enrollment likely means that the terms and conditions have been changed under the hood. </a:t>
            </a:r>
            <a:endParaRPr sz="2200">
              <a:latin typeface="Georgia"/>
              <a:ea typeface="Georgia"/>
              <a:cs typeface="Georgia"/>
              <a:sym typeface="Georgia"/>
            </a:endParaRPr>
          </a:p>
          <a:p>
            <a:pPr indent="0" lvl="1" marL="0" rtl="0" algn="l">
              <a:lnSpc>
                <a:spcPct val="90000"/>
              </a:lnSpc>
              <a:spcBef>
                <a:spcPts val="0"/>
              </a:spcBef>
              <a:spcAft>
                <a:spcPts val="0"/>
              </a:spcAft>
              <a:buClr>
                <a:srgbClr val="3A3838"/>
              </a:buClr>
              <a:buSzPts val="2200"/>
              <a:buNone/>
            </a:pPr>
            <a:r>
              <a:t/>
            </a:r>
            <a:endParaRPr sz="2200">
              <a:latin typeface="Georgia"/>
              <a:ea typeface="Georgia"/>
              <a:cs typeface="Georgia"/>
              <a:sym typeface="Georgia"/>
            </a:endParaRPr>
          </a:p>
          <a:p>
            <a:pPr indent="0" lvl="1" marL="0" rtl="0" algn="l">
              <a:lnSpc>
                <a:spcPct val="90000"/>
              </a:lnSpc>
              <a:spcBef>
                <a:spcPts val="0"/>
              </a:spcBef>
              <a:spcAft>
                <a:spcPts val="0"/>
              </a:spcAft>
              <a:buClr>
                <a:srgbClr val="3A3838"/>
              </a:buClr>
              <a:buSzPts val="2200"/>
              <a:buNone/>
            </a:pPr>
            <a:r>
              <a:rPr lang="en-US" sz="2200">
                <a:latin typeface="Georgia"/>
                <a:ea typeface="Georgia"/>
                <a:cs typeface="Georgia"/>
                <a:sym typeface="Georgia"/>
              </a:rPr>
              <a:t>The documentation of the updates have not yet been shared (as of this prep)</a:t>
            </a:r>
            <a:endParaRPr/>
          </a:p>
          <a:p>
            <a:pPr indent="0" lvl="0" marL="0" rtl="0" algn="l">
              <a:lnSpc>
                <a:spcPct val="90000"/>
              </a:lnSpc>
              <a:spcBef>
                <a:spcPts val="1000"/>
              </a:spcBef>
              <a:spcAft>
                <a:spcPts val="0"/>
              </a:spcAft>
              <a:buClr>
                <a:srgbClr val="3A3838"/>
              </a:buClr>
              <a:buSzPts val="2200"/>
              <a:buNone/>
            </a:pPr>
            <a:r>
              <a:rPr lang="en-US" sz="2200">
                <a:solidFill>
                  <a:srgbClr val="AE0940"/>
                </a:solidFill>
                <a:latin typeface="Georgia"/>
                <a:ea typeface="Georgia"/>
                <a:cs typeface="Georgia"/>
                <a:sym typeface="Georgia"/>
              </a:rPr>
              <a:t> Look for extreme drops in coverage.</a:t>
            </a:r>
            <a:endParaRPr sz="2200">
              <a:solidFill>
                <a:srgbClr val="AE0940"/>
              </a:solidFill>
              <a:latin typeface="Georgia"/>
              <a:ea typeface="Georgia"/>
              <a:cs typeface="Georgia"/>
              <a:sym typeface="Georgia"/>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h47091f0cda361de0_0_220"/>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Factors to Consider</a:t>
            </a:r>
            <a:endParaRPr/>
          </a:p>
        </p:txBody>
      </p:sp>
      <p:sp>
        <p:nvSpPr>
          <p:cNvPr id="795" name="Google Shape;795;h47091f0cda361de0_0_22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200">
                <a:latin typeface="Georgia"/>
                <a:ea typeface="Georgia"/>
                <a:cs typeface="Georgia"/>
                <a:sym typeface="Georgia"/>
              </a:rPr>
              <a:t>Medical Co-pays</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Deductible Amounts - Individual and Family Deductibles</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“Family plans can have embedded deductibles, which include both individual and family deductibles, or they can function as an aggregate deductible, which means that insurance doesn’t pay until the entire family deductible is met.”</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a:p>
            <a:pPr indent="0" lvl="0" marL="0" rtl="0" algn="ctr">
              <a:spcBef>
                <a:spcPts val="1000"/>
              </a:spcBef>
              <a:spcAft>
                <a:spcPts val="0"/>
              </a:spcAft>
              <a:buNone/>
            </a:pPr>
            <a:r>
              <a:rPr lang="en-US" sz="2400">
                <a:solidFill>
                  <a:srgbClr val="AE0940"/>
                </a:solidFill>
                <a:latin typeface="Georgia"/>
                <a:ea typeface="Georgia"/>
                <a:cs typeface="Georgia"/>
                <a:sym typeface="Georgia"/>
              </a:rPr>
              <a:t>RIT has an embedded deductible.</a:t>
            </a:r>
            <a:endParaRPr sz="2200">
              <a:solidFill>
                <a:srgbClr val="AE0940"/>
              </a:solidFill>
              <a:latin typeface="Georgia"/>
              <a:ea typeface="Georgia"/>
              <a:cs typeface="Georgia"/>
              <a:sym typeface="Georgia"/>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h47091f0cda361de0_0_226"/>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Factors to Consider</a:t>
            </a:r>
            <a:endParaRPr/>
          </a:p>
        </p:txBody>
      </p:sp>
      <p:sp>
        <p:nvSpPr>
          <p:cNvPr id="802" name="Google Shape;802;h47091f0cda361de0_0_226"/>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200">
                <a:latin typeface="Georgia"/>
                <a:ea typeface="Georgia"/>
                <a:cs typeface="Georgia"/>
                <a:sym typeface="Georgia"/>
              </a:rPr>
              <a:t>Don’t forget to look for and understand: </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The Co-insurance model that was adopted 5 years ago.</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Coverage of name-brand vs generic medication</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RIT-specific = Hearing aids and related coverage</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a:p>
            <a:pPr indent="0" lvl="0" marL="0" rtl="0" algn="ctr">
              <a:spcBef>
                <a:spcPts val="1000"/>
              </a:spcBef>
              <a:spcAft>
                <a:spcPts val="0"/>
              </a:spcAft>
              <a:buNone/>
            </a:pPr>
            <a:r>
              <a:rPr lang="en-US" sz="2200">
                <a:solidFill>
                  <a:srgbClr val="AE0940"/>
                </a:solidFill>
                <a:latin typeface="Georgia"/>
                <a:ea typeface="Georgia"/>
                <a:cs typeface="Georgia"/>
                <a:sym typeface="Georgia"/>
              </a:rPr>
              <a:t>RIT also tends to edit benefits in other areas, such as Retirement Contributions!</a:t>
            </a:r>
            <a:endParaRPr sz="2200">
              <a:solidFill>
                <a:srgbClr val="AE0940"/>
              </a:solidFill>
              <a:latin typeface="Georgia"/>
              <a:ea typeface="Georgia"/>
              <a:cs typeface="Georgia"/>
              <a:sym typeface="Georgia"/>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h47091f0cda361de0_0_232"/>
          <p:cNvSpPr txBox="1"/>
          <p:nvPr>
            <p:ph type="title"/>
          </p:nvPr>
        </p:nvSpPr>
        <p:spPr>
          <a:xfrm>
            <a:off x="831850" y="1709738"/>
            <a:ext cx="10515600" cy="28527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lang="en-US"/>
              <a:t>Retirement Plans</a:t>
            </a:r>
            <a:endParaRPr/>
          </a:p>
        </p:txBody>
      </p:sp>
      <p:sp>
        <p:nvSpPr>
          <p:cNvPr id="809" name="Google Shape;809;h47091f0cda361de0_0_232"/>
          <p:cNvSpPr txBox="1"/>
          <p:nvPr>
            <p:ph idx="1" type="body"/>
          </p:nvPr>
        </p:nvSpPr>
        <p:spPr>
          <a:xfrm>
            <a:off x="831850" y="4589463"/>
            <a:ext cx="10515600" cy="1500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401K and Beyond</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h47091f0cda361de0_0_238"/>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Retirement Contributions</a:t>
            </a:r>
            <a:endParaRPr/>
          </a:p>
        </p:txBody>
      </p:sp>
      <p:sp>
        <p:nvSpPr>
          <p:cNvPr id="816" name="Google Shape;816;h47091f0cda361de0_0_238"/>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200">
                <a:latin typeface="Georgia"/>
                <a:ea typeface="Georgia"/>
                <a:cs typeface="Georgia"/>
                <a:sym typeface="Georgia"/>
              </a:rPr>
              <a:t>If you put in 5%, they pay 9% (only base salary)</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4% is double-match and 1% is even. </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Anything below is leaving money on the table. No match on additional %.</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Any changes on the terms should be to go forward. If they do claw-back (like they did in 2019), it is a problem.</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h47091f0cda361de0_0_24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Retirement Contributions</a:t>
            </a:r>
            <a:endParaRPr/>
          </a:p>
        </p:txBody>
      </p:sp>
      <p:sp>
        <p:nvSpPr>
          <p:cNvPr id="823" name="Google Shape;823;h47091f0cda361de0_0_244"/>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200">
                <a:latin typeface="Georgia"/>
                <a:ea typeface="Georgia"/>
                <a:cs typeface="Georgia"/>
                <a:sym typeface="Georgia"/>
              </a:rPr>
              <a:t>If you put in 5%, they pay 9% (only base salary)</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4% is double-match and 1% is even. </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Anything below is leaving money on the table. No match on additional %.</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Any changes on the terms should be to go forward. If they do claw-back (like they did in 2019), it is a problem.</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p:txBody>
      </p:sp>
      <p:pic>
        <p:nvPicPr>
          <p:cNvPr id="824" name="Google Shape;824;h47091f0cda361de0_0_244" title="Screenshot 2026-10-12 at 14-50-04 RIT Retirement Savings Plan Human Resources RIT.png"/>
          <p:cNvPicPr preferRelativeResize="0"/>
          <p:nvPr/>
        </p:nvPicPr>
        <p:blipFill>
          <a:blip r:embed="rId3">
            <a:alphaModFix/>
          </a:blip>
          <a:stretch>
            <a:fillRect/>
          </a:stretch>
        </p:blipFill>
        <p:spPr>
          <a:xfrm>
            <a:off x="38575" y="4350023"/>
            <a:ext cx="12114850" cy="118265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h47091f0cda361de0_0_251"/>
          <p:cNvSpPr/>
          <p:nvPr/>
        </p:nvSpPr>
        <p:spPr>
          <a:xfrm>
            <a:off x="4101567" y="3606700"/>
            <a:ext cx="775200" cy="3239700"/>
          </a:xfrm>
          <a:prstGeom prst="leftBrace">
            <a:avLst>
              <a:gd fmla="val 50000" name="adj1"/>
              <a:gd fmla="val 50000" name="adj2"/>
            </a:avLst>
          </a:prstGeom>
          <a:noFill/>
          <a:ln cap="flat" cmpd="sng" w="127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pic>
        <p:nvPicPr>
          <p:cNvPr id="830" name="Google Shape;830;h47091f0cda361de0_0_251" title="Retirement Transition Program Human Resources RIT.png"/>
          <p:cNvPicPr preferRelativeResize="0"/>
          <p:nvPr/>
        </p:nvPicPr>
        <p:blipFill rotWithShape="1">
          <a:blip r:embed="rId3">
            <a:alphaModFix/>
          </a:blip>
          <a:srcRect b="2049" l="0" r="0" t="21486"/>
          <a:stretch/>
        </p:blipFill>
        <p:spPr>
          <a:xfrm>
            <a:off x="4876774" y="-988396"/>
            <a:ext cx="7208250" cy="7834795"/>
          </a:xfrm>
          <a:prstGeom prst="rect">
            <a:avLst/>
          </a:prstGeom>
          <a:noFill/>
          <a:ln>
            <a:noFill/>
          </a:ln>
        </p:spPr>
      </p:pic>
      <p:pic>
        <p:nvPicPr>
          <p:cNvPr id="831" name="Google Shape;831;h47091f0cda361de0_0_251" title="Retirement Transition Program Human Resources RIT.png"/>
          <p:cNvPicPr preferRelativeResize="0"/>
          <p:nvPr/>
        </p:nvPicPr>
        <p:blipFill rotWithShape="1">
          <a:blip r:embed="rId3">
            <a:alphaModFix/>
          </a:blip>
          <a:srcRect b="80290" l="0" r="0" t="0"/>
          <a:stretch/>
        </p:blipFill>
        <p:spPr>
          <a:xfrm>
            <a:off x="-1" y="0"/>
            <a:ext cx="12015375" cy="3366325"/>
          </a:xfrm>
          <a:prstGeom prst="rect">
            <a:avLst/>
          </a:prstGeom>
          <a:noFill/>
          <a:ln>
            <a:noFill/>
          </a:ln>
        </p:spPr>
      </p:pic>
      <p:sp>
        <p:nvSpPr>
          <p:cNvPr id="832" name="Google Shape;832;h47091f0cda361de0_0_251"/>
          <p:cNvSpPr txBox="1"/>
          <p:nvPr>
            <p:ph idx="4294967295" type="body"/>
          </p:nvPr>
        </p:nvSpPr>
        <p:spPr>
          <a:xfrm>
            <a:off x="0" y="4755700"/>
            <a:ext cx="4101600" cy="941700"/>
          </a:xfrm>
          <a:prstGeom prst="rect">
            <a:avLst/>
          </a:prstGeom>
        </p:spPr>
        <p:txBody>
          <a:bodyPr anchorCtr="0" anchor="ctr" bIns="45700" lIns="91425" spcFirstLastPara="1" rIns="91425" wrap="square" tIns="45700">
            <a:noAutofit/>
          </a:bodyPr>
          <a:lstStyle/>
          <a:p>
            <a:pPr indent="0" lvl="0" marL="0" rtl="0" algn="r">
              <a:spcBef>
                <a:spcPts val="1000"/>
              </a:spcBef>
              <a:spcAft>
                <a:spcPts val="0"/>
              </a:spcAft>
              <a:buNone/>
            </a:pPr>
            <a:r>
              <a:rPr lang="en-US" sz="2700"/>
              <a:t>10-Year Claw-Back!</a:t>
            </a:r>
            <a:endParaRPr sz="2700"/>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pic>
        <p:nvPicPr>
          <p:cNvPr id="837" name="Google Shape;837;h47091f0cda361de0_0_258" title="Retirement Transition Program Human Resources RIT.png"/>
          <p:cNvPicPr preferRelativeResize="0"/>
          <p:nvPr/>
        </p:nvPicPr>
        <p:blipFill rotWithShape="1">
          <a:blip r:embed="rId3">
            <a:alphaModFix/>
          </a:blip>
          <a:srcRect b="2049" l="0" r="0" t="21486"/>
          <a:stretch/>
        </p:blipFill>
        <p:spPr>
          <a:xfrm>
            <a:off x="5804867" y="20363"/>
            <a:ext cx="6280166" cy="6826035"/>
          </a:xfrm>
          <a:prstGeom prst="rect">
            <a:avLst/>
          </a:prstGeom>
          <a:noFill/>
          <a:ln>
            <a:noFill/>
          </a:ln>
        </p:spPr>
      </p:pic>
      <p:pic>
        <p:nvPicPr>
          <p:cNvPr id="838" name="Google Shape;838;h47091f0cda361de0_0_258" title="Retirement Transition Program Human Resources RIT.png"/>
          <p:cNvPicPr preferRelativeResize="0"/>
          <p:nvPr/>
        </p:nvPicPr>
        <p:blipFill rotWithShape="1">
          <a:blip r:embed="rId3">
            <a:alphaModFix/>
          </a:blip>
          <a:srcRect b="80290" l="0" r="0" t="0"/>
          <a:stretch/>
        </p:blipFill>
        <p:spPr>
          <a:xfrm>
            <a:off x="69650" y="446900"/>
            <a:ext cx="5525024" cy="1547925"/>
          </a:xfrm>
          <a:prstGeom prst="rect">
            <a:avLst/>
          </a:prstGeom>
          <a:noFill/>
          <a:ln>
            <a:noFill/>
          </a:ln>
        </p:spPr>
      </p:pic>
      <p:sp>
        <p:nvSpPr>
          <p:cNvPr id="839" name="Google Shape;839;h47091f0cda361de0_0_258"/>
          <p:cNvSpPr/>
          <p:nvPr/>
        </p:nvSpPr>
        <p:spPr>
          <a:xfrm>
            <a:off x="5104267" y="3489000"/>
            <a:ext cx="775200" cy="3239700"/>
          </a:xfrm>
          <a:prstGeom prst="leftBrace">
            <a:avLst>
              <a:gd fmla="val 50000" name="adj1"/>
              <a:gd fmla="val 50000" name="adj2"/>
            </a:avLst>
          </a:prstGeom>
          <a:noFill/>
          <a:ln cap="flat" cmpd="sng" w="127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840" name="Google Shape;840;h47091f0cda361de0_0_258"/>
          <p:cNvSpPr txBox="1"/>
          <p:nvPr>
            <p:ph idx="4294967295" type="body"/>
          </p:nvPr>
        </p:nvSpPr>
        <p:spPr>
          <a:xfrm>
            <a:off x="1002700" y="4638000"/>
            <a:ext cx="4101600" cy="941700"/>
          </a:xfrm>
          <a:prstGeom prst="rect">
            <a:avLst/>
          </a:prstGeom>
        </p:spPr>
        <p:txBody>
          <a:bodyPr anchorCtr="0" anchor="ctr" bIns="45700" lIns="91425" spcFirstLastPara="1" rIns="91425" wrap="square" tIns="45700">
            <a:noAutofit/>
          </a:bodyPr>
          <a:lstStyle/>
          <a:p>
            <a:pPr indent="0" lvl="0" marL="0" rtl="0" algn="r">
              <a:spcBef>
                <a:spcPts val="1000"/>
              </a:spcBef>
              <a:spcAft>
                <a:spcPts val="0"/>
              </a:spcAft>
              <a:buNone/>
            </a:pPr>
            <a:r>
              <a:rPr lang="en-US" sz="2700"/>
              <a:t>10-Year Claw-Back!</a:t>
            </a:r>
            <a:endParaRPr sz="270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h47091f0cda361de0_0_265"/>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Self-Insurance</a:t>
            </a:r>
            <a:endParaRPr/>
          </a:p>
        </p:txBody>
      </p:sp>
      <p:sp>
        <p:nvSpPr>
          <p:cNvPr id="847" name="Google Shape;847;h47091f0cda361de0_0_265"/>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400">
                <a:latin typeface="Georgia"/>
                <a:ea typeface="Georgia"/>
                <a:cs typeface="Georgia"/>
                <a:sym typeface="Georgia"/>
              </a:rPr>
              <a:t>AI Summary:</a:t>
            </a:r>
            <a:endParaRPr sz="2400">
              <a:latin typeface="Georgia"/>
              <a:ea typeface="Georgia"/>
              <a:cs typeface="Georgia"/>
              <a:sym typeface="Georgia"/>
            </a:endParaRPr>
          </a:p>
          <a:p>
            <a:pPr indent="0" lvl="0" marL="0" rtl="0" algn="l">
              <a:spcBef>
                <a:spcPts val="1000"/>
              </a:spcBef>
              <a:spcAft>
                <a:spcPts val="0"/>
              </a:spcAft>
              <a:buNone/>
            </a:pPr>
            <a:r>
              <a:rPr lang="en-US" sz="2400">
                <a:latin typeface="Georgia"/>
                <a:ea typeface="Georgia"/>
                <a:cs typeface="Georgia"/>
                <a:sym typeface="Georgia"/>
              </a:rPr>
              <a:t>When your employer is </a:t>
            </a:r>
            <a:r>
              <a:rPr b="1" lang="en-US" sz="2400">
                <a:latin typeface="Georgia"/>
                <a:ea typeface="Georgia"/>
                <a:cs typeface="Georgia"/>
                <a:sym typeface="Georgia"/>
              </a:rPr>
              <a:t>self-insured</a:t>
            </a:r>
            <a:r>
              <a:rPr lang="en-US" sz="2400">
                <a:latin typeface="Georgia"/>
                <a:ea typeface="Georgia"/>
                <a:cs typeface="Georgia"/>
                <a:sym typeface="Georgia"/>
              </a:rPr>
              <a:t>, it means they take on the financial responsibility for paying your medical claims directly, rather than purchasing a traditional insurance policy from an insurance company. This allows employers to customize their health plans and potentially save on costs, but they also assume the risk of higher medical expenses.</a:t>
            </a:r>
            <a:endParaRPr sz="2400">
              <a:latin typeface="Georgia"/>
              <a:ea typeface="Georgia"/>
              <a:cs typeface="Georgia"/>
              <a:sym typeface="Georgia"/>
            </a:endParaRPr>
          </a:p>
          <a:p>
            <a:pPr indent="0" lvl="0" marL="0" rtl="0" algn="l">
              <a:spcBef>
                <a:spcPts val="1000"/>
              </a:spcBef>
              <a:spcAft>
                <a:spcPts val="0"/>
              </a:spcAft>
              <a:buNone/>
            </a:pPr>
            <a:r>
              <a:t/>
            </a:r>
            <a:endParaRPr sz="2400">
              <a:latin typeface="Georgia"/>
              <a:ea typeface="Georgia"/>
              <a:cs typeface="Georgia"/>
              <a:sym typeface="Georgia"/>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h47091f0cda361de0_0_27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Self-Insurance</a:t>
            </a:r>
            <a:endParaRPr/>
          </a:p>
        </p:txBody>
      </p:sp>
      <p:sp>
        <p:nvSpPr>
          <p:cNvPr id="854" name="Google Shape;854;h47091f0cda361de0_0_271"/>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400">
                <a:latin typeface="Georgia"/>
                <a:ea typeface="Georgia"/>
                <a:cs typeface="Georgia"/>
                <a:sym typeface="Georgia"/>
              </a:rPr>
              <a:t>However… </a:t>
            </a:r>
            <a:endParaRPr sz="2400">
              <a:latin typeface="Georgia"/>
              <a:ea typeface="Georgia"/>
              <a:cs typeface="Georgia"/>
              <a:sym typeface="Georgia"/>
            </a:endParaRPr>
          </a:p>
          <a:p>
            <a:pPr indent="0" lvl="0" marL="0" rtl="0" algn="l">
              <a:spcBef>
                <a:spcPts val="1000"/>
              </a:spcBef>
              <a:spcAft>
                <a:spcPts val="0"/>
              </a:spcAft>
              <a:buNone/>
            </a:pPr>
            <a:r>
              <a:rPr lang="en-US" sz="2400">
                <a:latin typeface="Georgia"/>
                <a:ea typeface="Georgia"/>
                <a:cs typeface="Georgia"/>
                <a:sym typeface="Georgia"/>
              </a:rPr>
              <a:t>“self-insuring can provide financial savings as well as the option to tailor-make a health plan to suit the employer’s and employees’ needs.”</a:t>
            </a:r>
            <a:endParaRPr sz="2400">
              <a:latin typeface="Georgia"/>
              <a:ea typeface="Georgia"/>
              <a:cs typeface="Georgia"/>
              <a:sym typeface="Georgia"/>
            </a:endParaRPr>
          </a:p>
          <a:p>
            <a:pPr indent="0" lvl="0" marL="0" rtl="0" algn="l">
              <a:spcBef>
                <a:spcPts val="1000"/>
              </a:spcBef>
              <a:spcAft>
                <a:spcPts val="0"/>
              </a:spcAft>
              <a:buNone/>
            </a:pPr>
            <a:r>
              <a:t/>
            </a:r>
            <a:endParaRPr sz="2400">
              <a:latin typeface="Georgia"/>
              <a:ea typeface="Georgia"/>
              <a:cs typeface="Georgia"/>
              <a:sym typeface="Georgia"/>
            </a:endParaRPr>
          </a:p>
          <a:p>
            <a:pPr indent="0" lvl="0" marL="0" rtl="0" algn="l">
              <a:spcBef>
                <a:spcPts val="1000"/>
              </a:spcBef>
              <a:spcAft>
                <a:spcPts val="0"/>
              </a:spcAft>
              <a:buNone/>
            </a:pPr>
            <a:r>
              <a:rPr lang="en-US" sz="2400">
                <a:latin typeface="Georgia"/>
                <a:ea typeface="Georgia"/>
                <a:cs typeface="Georgia"/>
                <a:sym typeface="Georgia"/>
              </a:rPr>
              <a:t>“But state-based laws and regulations only pertain to fully insured plans—they do not apply to self-insured plans.”</a:t>
            </a:r>
            <a:endParaRPr sz="2400">
              <a:latin typeface="Georgia"/>
              <a:ea typeface="Georgia"/>
              <a:cs typeface="Georgia"/>
              <a:sym typeface="Georgia"/>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h47091f0cda361de0_0_277"/>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Recent Change</a:t>
            </a:r>
            <a:endParaRPr/>
          </a:p>
        </p:txBody>
      </p:sp>
      <p:sp>
        <p:nvSpPr>
          <p:cNvPr id="861" name="Google Shape;861;h47091f0cda361de0_0_277"/>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200">
                <a:latin typeface="Georgia"/>
                <a:ea typeface="Georgia"/>
                <a:cs typeface="Georgia"/>
                <a:sym typeface="Georgia"/>
              </a:rPr>
              <a:t>RIT offers employer-sponsored retiree health benefits through Medicare Advantage Plans. </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RIT provides a $2000 HSA (Health Savings Account) for retirees.</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Just reduced 25% from that $$ allowance this year!</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h47091f0cda361de0_0_283"/>
          <p:cNvSpPr txBox="1"/>
          <p:nvPr>
            <p:ph type="title"/>
          </p:nvPr>
        </p:nvSpPr>
        <p:spPr>
          <a:xfrm>
            <a:off x="831850" y="1709738"/>
            <a:ext cx="10515600" cy="28527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lang="en-US"/>
              <a:t>Education Benefits</a:t>
            </a:r>
            <a:endParaRPr/>
          </a:p>
        </p:txBody>
      </p:sp>
      <p:sp>
        <p:nvSpPr>
          <p:cNvPr id="868" name="Google Shape;868;h47091f0cda361de0_0_283"/>
          <p:cNvSpPr txBox="1"/>
          <p:nvPr>
            <p:ph idx="1" type="body"/>
          </p:nvPr>
        </p:nvSpPr>
        <p:spPr>
          <a:xfrm>
            <a:off x="831850" y="4589463"/>
            <a:ext cx="10515600" cy="1500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Go to School!</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h47091f0cda361de0_0_289"/>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Education Benefits</a:t>
            </a:r>
            <a:endParaRPr/>
          </a:p>
        </p:txBody>
      </p:sp>
      <p:sp>
        <p:nvSpPr>
          <p:cNvPr id="875" name="Google Shape;875;h47091f0cda361de0_0_289"/>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400">
                <a:latin typeface="Georgia"/>
                <a:ea typeface="Georgia"/>
                <a:cs typeface="Georgia"/>
                <a:sym typeface="Georgia"/>
              </a:rPr>
              <a:t>Many RIT faculty are here because they want to support their children through college. This is a huge reason for faculty retention and should be considered as such. </a:t>
            </a:r>
            <a:endParaRPr sz="2400">
              <a:latin typeface="Georgia"/>
              <a:ea typeface="Georgia"/>
              <a:cs typeface="Georgia"/>
              <a:sym typeface="Georgia"/>
            </a:endParaRPr>
          </a:p>
          <a:p>
            <a:pPr indent="0" lvl="0" marL="0" rtl="0" algn="l">
              <a:spcBef>
                <a:spcPts val="1000"/>
              </a:spcBef>
              <a:spcAft>
                <a:spcPts val="0"/>
              </a:spcAft>
              <a:buNone/>
            </a:pPr>
            <a:r>
              <a:rPr lang="en-US" sz="2400">
                <a:latin typeface="Georgia"/>
                <a:ea typeface="Georgia"/>
                <a:cs typeface="Georgia"/>
                <a:sym typeface="Georgia"/>
              </a:rPr>
              <a:t>Yet, our education benefits have been under scrutiny for years, and continue to be reduced in small increments.</a:t>
            </a:r>
            <a:endParaRPr sz="2400">
              <a:latin typeface="Georgia"/>
              <a:ea typeface="Georgia"/>
              <a:cs typeface="Georgia"/>
              <a:sym typeface="Georgia"/>
            </a:endParaRPr>
          </a:p>
          <a:p>
            <a:pPr indent="0" lvl="0" marL="0" rtl="0" algn="l">
              <a:spcBef>
                <a:spcPts val="1000"/>
              </a:spcBef>
              <a:spcAft>
                <a:spcPts val="0"/>
              </a:spcAft>
              <a:buNone/>
            </a:pPr>
            <a:r>
              <a:t/>
            </a:r>
            <a:endParaRPr sz="2400">
              <a:latin typeface="Georgia"/>
              <a:ea typeface="Georgia"/>
              <a:cs typeface="Georgia"/>
              <a:sym typeface="Georgia"/>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h47091f0cda361de0_0_295"/>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Education Benefits</a:t>
            </a:r>
            <a:endParaRPr/>
          </a:p>
        </p:txBody>
      </p:sp>
      <p:sp>
        <p:nvSpPr>
          <p:cNvPr id="882" name="Google Shape;882;h47091f0cda361de0_0_295"/>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200">
                <a:latin typeface="Georgia"/>
                <a:ea typeface="Georgia"/>
                <a:cs typeface="Georgia"/>
                <a:sym typeface="Georgia"/>
              </a:rPr>
              <a:t>Used to include all family members; </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now only includes children </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Used to include both Masters and Undergraduate degrees;</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now only covers undergraduate</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Used to cover employee’s degrees; </a:t>
            </a:r>
            <a:endParaRPr sz="2200">
              <a:latin typeface="Georgia"/>
              <a:ea typeface="Georgia"/>
              <a:cs typeface="Georgia"/>
              <a:sym typeface="Georgia"/>
            </a:endParaRPr>
          </a:p>
          <a:p>
            <a:pPr indent="0" lvl="0" marL="0" rtl="0" algn="l">
              <a:spcBef>
                <a:spcPts val="1000"/>
              </a:spcBef>
              <a:spcAft>
                <a:spcPts val="0"/>
              </a:spcAft>
              <a:buNone/>
            </a:pPr>
            <a:r>
              <a:rPr lang="en-US" sz="2200">
                <a:latin typeface="Georgia"/>
                <a:ea typeface="Georgia"/>
                <a:cs typeface="Georgia"/>
                <a:sym typeface="Georgia"/>
              </a:rPr>
              <a:t>now does not fully cover Masters</a:t>
            </a:r>
            <a:endParaRPr sz="2200">
              <a:latin typeface="Georgia"/>
              <a:ea typeface="Georgia"/>
              <a:cs typeface="Georgia"/>
              <a:sym typeface="Georgia"/>
            </a:endParaRPr>
          </a:p>
          <a:p>
            <a:pPr indent="0" lvl="0" marL="0" rtl="0" algn="l">
              <a:spcBef>
                <a:spcPts val="1000"/>
              </a:spcBef>
              <a:spcAft>
                <a:spcPts val="0"/>
              </a:spcAft>
              <a:buNone/>
            </a:pPr>
            <a:r>
              <a:t/>
            </a:r>
            <a:endParaRPr sz="2200">
              <a:latin typeface="Georgia"/>
              <a:ea typeface="Georgia"/>
              <a:cs typeface="Georgia"/>
              <a:sym typeface="Georgia"/>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h47091f0cda361de0_0_301"/>
          <p:cNvSpPr txBox="1"/>
          <p:nvPr>
            <p:ph type="title"/>
          </p:nvPr>
        </p:nvSpPr>
        <p:spPr>
          <a:xfrm>
            <a:off x="831850" y="1709738"/>
            <a:ext cx="10515600" cy="2852700"/>
          </a:xfrm>
          <a:prstGeom prst="rect">
            <a:avLst/>
          </a:prstGeom>
        </p:spPr>
        <p:txBody>
          <a:bodyPr anchorCtr="0" anchor="b" bIns="45700" lIns="91425" spcFirstLastPara="1" rIns="91425" wrap="square" tIns="45700">
            <a:normAutofit/>
          </a:bodyPr>
          <a:lstStyle/>
          <a:p>
            <a:pPr indent="0" lvl="0" marL="0" rtl="0" algn="r">
              <a:spcBef>
                <a:spcPts val="0"/>
              </a:spcBef>
              <a:spcAft>
                <a:spcPts val="0"/>
              </a:spcAft>
              <a:buNone/>
            </a:pPr>
            <a:r>
              <a:rPr lang="en-US"/>
              <a:t>Medical Benefits</a:t>
            </a:r>
            <a:endParaRPr/>
          </a:p>
        </p:txBody>
      </p:sp>
      <p:sp>
        <p:nvSpPr>
          <p:cNvPr id="889" name="Google Shape;889;h47091f0cda361de0_0_301"/>
          <p:cNvSpPr txBox="1"/>
          <p:nvPr>
            <p:ph idx="1" type="body"/>
          </p:nvPr>
        </p:nvSpPr>
        <p:spPr>
          <a:xfrm>
            <a:off x="831850" y="4589463"/>
            <a:ext cx="10515600" cy="15003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A Quick Look</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h47091f0cda361de0_0_307"/>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Medical Plans</a:t>
            </a:r>
            <a:endParaRPr/>
          </a:p>
        </p:txBody>
      </p:sp>
      <p:sp>
        <p:nvSpPr>
          <p:cNvPr id="896" name="Google Shape;896;h47091f0cda361de0_0_307"/>
          <p:cNvSpPr txBox="1"/>
          <p:nvPr>
            <p:ph idx="1" type="body"/>
          </p:nvPr>
        </p:nvSpPr>
        <p:spPr>
          <a:xfrm>
            <a:off x="838200" y="1825625"/>
            <a:ext cx="67038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400"/>
              <a:t>HR has been celebrating the fact that we now have more Plan Options.</a:t>
            </a:r>
            <a:endParaRPr sz="2400"/>
          </a:p>
          <a:p>
            <a:pPr indent="0" lvl="0" marL="0" rtl="0" algn="l">
              <a:spcBef>
                <a:spcPts val="1000"/>
              </a:spcBef>
              <a:spcAft>
                <a:spcPts val="0"/>
              </a:spcAft>
              <a:buNone/>
            </a:pPr>
            <a:r>
              <a:rPr lang="en-US" sz="2400"/>
              <a:t>The sense is that most employees are needlessly choosing expensive plans instead of going for something like HDHP.</a:t>
            </a:r>
            <a:endParaRPr sz="2400"/>
          </a:p>
          <a:p>
            <a:pPr indent="0" lvl="0" marL="0" rtl="0" algn="l">
              <a:spcBef>
                <a:spcPts val="1000"/>
              </a:spcBef>
              <a:spcAft>
                <a:spcPts val="0"/>
              </a:spcAft>
              <a:buNone/>
            </a:pPr>
            <a:r>
              <a:t/>
            </a:r>
            <a:endParaRPr sz="2400"/>
          </a:p>
          <a:p>
            <a:pPr indent="0" lvl="0" marL="0" rtl="0" algn="l">
              <a:spcBef>
                <a:spcPts val="1000"/>
              </a:spcBef>
              <a:spcAft>
                <a:spcPts val="0"/>
              </a:spcAft>
              <a:buNone/>
            </a:pPr>
            <a:r>
              <a:rPr lang="en-US" sz="2400"/>
              <a:t>This year, I noticed “Coverage beyond RIT” as an option.</a:t>
            </a:r>
            <a:endParaRPr sz="2400"/>
          </a:p>
          <a:p>
            <a:pPr indent="0" lvl="0" marL="0" rtl="0" algn="l">
              <a:spcBef>
                <a:spcPts val="1000"/>
              </a:spcBef>
              <a:spcAft>
                <a:spcPts val="0"/>
              </a:spcAft>
              <a:buNone/>
            </a:pPr>
            <a:r>
              <a:t/>
            </a:r>
            <a:endParaRPr sz="2400"/>
          </a:p>
          <a:p>
            <a:pPr indent="0" lvl="0" marL="0" rtl="0" algn="ctr">
              <a:spcBef>
                <a:spcPts val="1000"/>
              </a:spcBef>
              <a:spcAft>
                <a:spcPts val="0"/>
              </a:spcAft>
              <a:buNone/>
            </a:pPr>
            <a:r>
              <a:rPr lang="en-US" sz="2400">
                <a:solidFill>
                  <a:srgbClr val="C00000"/>
                </a:solidFill>
              </a:rPr>
              <a:t>*Employees are paying different amounts if they are on less than a 12-month contract.*</a:t>
            </a:r>
            <a:endParaRPr sz="2400">
              <a:solidFill>
                <a:srgbClr val="C00000"/>
              </a:solidFill>
            </a:endParaRPr>
          </a:p>
        </p:txBody>
      </p:sp>
      <p:pic>
        <p:nvPicPr>
          <p:cNvPr id="897" name="Google Shape;897;h47091f0cda361de0_0_307" title="Screenshot 2026-10-09 at 15-33-33 2027 Medical Plans Human Resources RIT.png"/>
          <p:cNvPicPr preferRelativeResize="0"/>
          <p:nvPr/>
        </p:nvPicPr>
        <p:blipFill>
          <a:blip r:embed="rId3">
            <a:alphaModFix/>
          </a:blip>
          <a:stretch>
            <a:fillRect/>
          </a:stretch>
        </p:blipFill>
        <p:spPr>
          <a:xfrm>
            <a:off x="8122450" y="0"/>
            <a:ext cx="3429000" cy="6857999"/>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h47091f0cda361de0_0_31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Drug Coverage</a:t>
            </a:r>
            <a:endParaRPr/>
          </a:p>
        </p:txBody>
      </p:sp>
      <p:sp>
        <p:nvSpPr>
          <p:cNvPr id="904" name="Google Shape;904;h47091f0cda361de0_0_314"/>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Pharmacy benefit agreements have shifted: Wegmans may not be the best option as a provider!</a:t>
            </a:r>
            <a:endParaRPr/>
          </a:p>
          <a:p>
            <a:pPr indent="0" lvl="0" marL="0" rtl="0" algn="l">
              <a:spcBef>
                <a:spcPts val="1000"/>
              </a:spcBef>
              <a:spcAft>
                <a:spcPts val="0"/>
              </a:spcAft>
              <a:buNone/>
            </a:pPr>
            <a:r>
              <a:rPr lang="en-US"/>
              <a:t>It is worth it to check alternate drug coupon sites like GoodRx to see if your drug costs can be lowered futher.</a:t>
            </a:r>
            <a:endParaRPr/>
          </a:p>
          <a:p>
            <a:pPr indent="0" lvl="0" marL="0" rtl="0" algn="l">
              <a:spcBef>
                <a:spcPts val="1000"/>
              </a:spcBef>
              <a:spcAft>
                <a:spcPts val="0"/>
              </a:spcAft>
              <a:buClr>
                <a:schemeClr val="dk1"/>
              </a:buClr>
              <a:buSzPts val="1100"/>
              <a:buFont typeface="Arial"/>
              <a:buNone/>
            </a:pPr>
            <a:r>
              <a:rPr lang="en-US"/>
              <a:t>It is work, but some external cards will lower medicine costs by as much as 50%!</a:t>
            </a:r>
            <a:endParaRPr/>
          </a:p>
          <a:p>
            <a:pPr indent="0" lvl="0" marL="0" rtl="0" algn="l">
              <a:spcBef>
                <a:spcPts val="1000"/>
              </a:spcBef>
              <a:spcAft>
                <a:spcPts val="0"/>
              </a:spcAft>
              <a:buNone/>
            </a:pPr>
            <a:r>
              <a:rPr lang="en-US">
                <a:solidFill>
                  <a:srgbClr val="AE0940"/>
                </a:solidFill>
              </a:rPr>
              <a:t>BTW: any coupon applications need to be checked per drug each time. Wegmans pharmacy does not automatically check to see which source of coverage is lowest cost for you.</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h47091f0cda361de0_0_320"/>
          <p:cNvSpPr txBox="1"/>
          <p:nvPr>
            <p:ph type="title"/>
          </p:nvPr>
        </p:nvSpPr>
        <p:spPr>
          <a:xfrm>
            <a:off x="415600" y="1567033"/>
            <a:ext cx="11360700" cy="763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1 </a:t>
            </a:r>
            <a:r>
              <a:rPr lang="en-US"/>
              <a:t>- less that $51,000</a:t>
            </a:r>
            <a:endParaRPr/>
          </a:p>
        </p:txBody>
      </p:sp>
      <p:sp>
        <p:nvSpPr>
          <p:cNvPr id="910" name="Google Shape;910;h47091f0cda361de0_0_320"/>
          <p:cNvSpPr txBox="1"/>
          <p:nvPr>
            <p:ph type="title"/>
          </p:nvPr>
        </p:nvSpPr>
        <p:spPr>
          <a:xfrm>
            <a:off x="415600" y="2498367"/>
            <a:ext cx="11360700" cy="763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2</a:t>
            </a:r>
            <a:r>
              <a:rPr lang="en-US"/>
              <a:t> - $51,000 - $108,999</a:t>
            </a:r>
            <a:endParaRPr/>
          </a:p>
        </p:txBody>
      </p:sp>
      <p:sp>
        <p:nvSpPr>
          <p:cNvPr id="911" name="Google Shape;911;h47091f0cda361de0_0_320"/>
          <p:cNvSpPr txBox="1"/>
          <p:nvPr>
            <p:ph type="title"/>
          </p:nvPr>
        </p:nvSpPr>
        <p:spPr>
          <a:xfrm>
            <a:off x="415600" y="3364800"/>
            <a:ext cx="11360700" cy="763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3</a:t>
            </a:r>
            <a:r>
              <a:rPr lang="en-US"/>
              <a:t> - $109,000 - $161,999</a:t>
            </a:r>
            <a:endParaRPr/>
          </a:p>
        </p:txBody>
      </p:sp>
      <p:sp>
        <p:nvSpPr>
          <p:cNvPr id="912" name="Google Shape;912;h47091f0cda361de0_0_320"/>
          <p:cNvSpPr txBox="1"/>
          <p:nvPr>
            <p:ph type="title"/>
          </p:nvPr>
        </p:nvSpPr>
        <p:spPr>
          <a:xfrm>
            <a:off x="415600" y="4402667"/>
            <a:ext cx="11360700" cy="763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4 </a:t>
            </a:r>
            <a:r>
              <a:rPr lang="en-US"/>
              <a:t>- $162,000 or more</a:t>
            </a:r>
            <a:endParaRPr/>
          </a:p>
        </p:txBody>
      </p:sp>
      <p:sp>
        <p:nvSpPr>
          <p:cNvPr id="913" name="Google Shape;913;h47091f0cda361de0_0_320"/>
          <p:cNvSpPr txBox="1"/>
          <p:nvPr>
            <p:ph type="title"/>
          </p:nvPr>
        </p:nvSpPr>
        <p:spPr>
          <a:xfrm>
            <a:off x="415600" y="5410200"/>
            <a:ext cx="11360700" cy="7635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solidFill>
                  <a:srgbClr val="C00000"/>
                </a:solidFill>
              </a:rPr>
              <a:t>5</a:t>
            </a:r>
            <a:r>
              <a:rPr lang="en-US"/>
              <a:t> - Part-time Employees (assuming Staff and Adjuncts)</a:t>
            </a:r>
            <a:endParaRPr/>
          </a:p>
        </p:txBody>
      </p:sp>
      <p:sp>
        <p:nvSpPr>
          <p:cNvPr id="914" name="Google Shape;914;h47091f0cda361de0_0_320"/>
          <p:cNvSpPr txBox="1"/>
          <p:nvPr>
            <p:ph type="title"/>
          </p:nvPr>
        </p:nvSpPr>
        <p:spPr>
          <a:xfrm>
            <a:off x="415600" y="697800"/>
            <a:ext cx="11360700" cy="763500"/>
          </a:xfrm>
          <a:prstGeom prst="rect">
            <a:avLst/>
          </a:prstGeom>
          <a:solidFill>
            <a:srgbClr val="F37136"/>
          </a:solidFill>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F2F2F2"/>
                </a:solidFill>
                <a:latin typeface="Georgia"/>
                <a:ea typeface="Georgia"/>
                <a:cs typeface="Georgia"/>
                <a:sym typeface="Georgia"/>
              </a:rPr>
              <a:t>Medical Insurance Pay Bands</a:t>
            </a:r>
            <a:endParaRPr>
              <a:solidFill>
                <a:srgbClr val="F2F2F2"/>
              </a:solidFill>
              <a:latin typeface="Georgia"/>
              <a:ea typeface="Georgia"/>
              <a:cs typeface="Georgia"/>
              <a:sym typeface="Georgia"/>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h47091f0cda361de0_0_329"/>
          <p:cNvSpPr txBox="1"/>
          <p:nvPr/>
        </p:nvSpPr>
        <p:spPr>
          <a:xfrm>
            <a:off x="846667" y="1100667"/>
            <a:ext cx="3330300" cy="22779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3300">
                <a:solidFill>
                  <a:srgbClr val="AE0940"/>
                </a:solidFill>
                <a:latin typeface="Georgia"/>
                <a:ea typeface="Georgia"/>
                <a:cs typeface="Georgia"/>
                <a:sym typeface="Georgia"/>
              </a:rPr>
              <a:t>Part-Time Faculty Pay More than our top salary tier!!</a:t>
            </a:r>
            <a:endParaRPr sz="3300">
              <a:solidFill>
                <a:srgbClr val="AE0940"/>
              </a:solidFill>
              <a:latin typeface="Georgia"/>
              <a:ea typeface="Georgia"/>
              <a:cs typeface="Georgia"/>
              <a:sym typeface="Georgia"/>
            </a:endParaRPr>
          </a:p>
        </p:txBody>
      </p:sp>
      <p:pic>
        <p:nvPicPr>
          <p:cNvPr id="920" name="Google Shape;920;h47091f0cda361de0_0_329" title="Screenshot 2026-10-09 at 15-04-22 2026 Employee Benefits Rates Human Resources RIT.png"/>
          <p:cNvPicPr preferRelativeResize="0"/>
          <p:nvPr/>
        </p:nvPicPr>
        <p:blipFill rotWithShape="1">
          <a:blip r:embed="rId3">
            <a:alphaModFix/>
          </a:blip>
          <a:srcRect b="64142" l="0" r="0" t="0"/>
          <a:stretch/>
        </p:blipFill>
        <p:spPr>
          <a:xfrm>
            <a:off x="5509050" y="3429000"/>
            <a:ext cx="6266878" cy="3409266"/>
          </a:xfrm>
          <a:prstGeom prst="rect">
            <a:avLst/>
          </a:prstGeom>
          <a:noFill/>
          <a:ln>
            <a:noFill/>
          </a:ln>
        </p:spPr>
      </p:pic>
      <p:pic>
        <p:nvPicPr>
          <p:cNvPr id="921" name="Google Shape;921;h47091f0cda361de0_0_329" title="Screenshot 2026-10-09 at 15-04-42 2026 Employee Benefits Rates Human Resources RIT.png"/>
          <p:cNvPicPr preferRelativeResize="0"/>
          <p:nvPr/>
        </p:nvPicPr>
        <p:blipFill rotWithShape="1">
          <a:blip r:embed="rId4">
            <a:alphaModFix/>
          </a:blip>
          <a:srcRect b="64567" l="0" r="0" t="0"/>
          <a:stretch/>
        </p:blipFill>
        <p:spPr>
          <a:xfrm>
            <a:off x="5489400" y="-8490"/>
            <a:ext cx="6306154" cy="3409268"/>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pic>
        <p:nvPicPr>
          <p:cNvPr id="926" name="Google Shape;926;h47091f0cda361de0_0_335" title="Screenshot 2026-10-09 at 13-46-40 2025 Employee Benefits Rates Human Resources RIT.png"/>
          <p:cNvPicPr preferRelativeResize="0"/>
          <p:nvPr/>
        </p:nvPicPr>
        <p:blipFill rotWithShape="1">
          <a:blip r:embed="rId3">
            <a:alphaModFix/>
          </a:blip>
          <a:srcRect b="68154" l="0" r="0" t="0"/>
          <a:stretch/>
        </p:blipFill>
        <p:spPr>
          <a:xfrm>
            <a:off x="4934413" y="203200"/>
            <a:ext cx="6977470" cy="3225800"/>
          </a:xfrm>
          <a:prstGeom prst="rect">
            <a:avLst/>
          </a:prstGeom>
          <a:noFill/>
          <a:ln>
            <a:noFill/>
          </a:ln>
        </p:spPr>
      </p:pic>
      <p:pic>
        <p:nvPicPr>
          <p:cNvPr id="927" name="Google Shape;927;h47091f0cda361de0_0_335" title="Screenshot 2026-10-09 at 14-53-14 2026 Employee Benefits Rates Human Resources RIT.png"/>
          <p:cNvPicPr preferRelativeResize="0"/>
          <p:nvPr/>
        </p:nvPicPr>
        <p:blipFill rotWithShape="1">
          <a:blip r:embed="rId4">
            <a:alphaModFix/>
          </a:blip>
          <a:srcRect b="68154" l="0" r="0" t="0"/>
          <a:stretch/>
        </p:blipFill>
        <p:spPr>
          <a:xfrm>
            <a:off x="4949233" y="3415226"/>
            <a:ext cx="6977500" cy="3239574"/>
          </a:xfrm>
          <a:prstGeom prst="rect">
            <a:avLst/>
          </a:prstGeom>
          <a:noFill/>
          <a:ln>
            <a:noFill/>
          </a:ln>
        </p:spPr>
      </p:pic>
      <p:sp>
        <p:nvSpPr>
          <p:cNvPr id="928" name="Google Shape;928;h47091f0cda361de0_0_335"/>
          <p:cNvSpPr txBox="1"/>
          <p:nvPr/>
        </p:nvSpPr>
        <p:spPr>
          <a:xfrm>
            <a:off x="846676" y="1100677"/>
            <a:ext cx="3837300" cy="22779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3300">
                <a:solidFill>
                  <a:srgbClr val="AE0940"/>
                </a:solidFill>
                <a:latin typeface="Georgia"/>
                <a:ea typeface="Georgia"/>
                <a:cs typeface="Georgia"/>
                <a:sym typeface="Georgia"/>
              </a:rPr>
              <a:t>We have a .pdf to help you compare the 2025 vs</a:t>
            </a:r>
            <a:endParaRPr sz="3300">
              <a:solidFill>
                <a:srgbClr val="AE0940"/>
              </a:solidFill>
              <a:latin typeface="Georgia"/>
              <a:ea typeface="Georgia"/>
              <a:cs typeface="Georgia"/>
              <a:sym typeface="Georgia"/>
            </a:endParaRPr>
          </a:p>
          <a:p>
            <a:pPr indent="0" lvl="0" marL="0" rtl="0" algn="ctr">
              <a:spcBef>
                <a:spcPts val="0"/>
              </a:spcBef>
              <a:spcAft>
                <a:spcPts val="0"/>
              </a:spcAft>
              <a:buNone/>
            </a:pPr>
            <a:r>
              <a:rPr lang="en-US" sz="3300">
                <a:solidFill>
                  <a:srgbClr val="AE0940"/>
                </a:solidFill>
                <a:latin typeface="Georgia"/>
                <a:ea typeface="Georgia"/>
                <a:cs typeface="Georgia"/>
                <a:sym typeface="Georgia"/>
              </a:rPr>
              <a:t>2026 Plan costs</a:t>
            </a:r>
            <a:endParaRPr sz="3300">
              <a:solidFill>
                <a:srgbClr val="AE0940"/>
              </a:solidFill>
              <a:latin typeface="Georgia"/>
              <a:ea typeface="Georgia"/>
              <a:cs typeface="Georgia"/>
              <a:sym typeface="Georgia"/>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h47091f0cda361de0_0_34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Takeaways</a:t>
            </a:r>
            <a:endParaRPr/>
          </a:p>
        </p:txBody>
      </p:sp>
      <p:sp>
        <p:nvSpPr>
          <p:cNvPr id="935" name="Google Shape;935;h47091f0cda361de0_0_341"/>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latin typeface="Georgia"/>
                <a:ea typeface="Georgia"/>
                <a:cs typeface="Georgia"/>
                <a:sym typeface="Georgia"/>
              </a:rPr>
              <a:t>Being informed is key.</a:t>
            </a:r>
            <a:endParaRPr>
              <a:latin typeface="Georgia"/>
              <a:ea typeface="Georgia"/>
              <a:cs typeface="Georgia"/>
              <a:sym typeface="Georgia"/>
            </a:endParaRPr>
          </a:p>
          <a:p>
            <a:pPr indent="0" lvl="0" marL="0" rtl="0" algn="l">
              <a:spcBef>
                <a:spcPts val="1000"/>
              </a:spcBef>
              <a:spcAft>
                <a:spcPts val="0"/>
              </a:spcAft>
              <a:buNone/>
            </a:pPr>
            <a:r>
              <a:t/>
            </a:r>
            <a:endParaRPr>
              <a:latin typeface="Georgia"/>
              <a:ea typeface="Georgia"/>
              <a:cs typeface="Georgia"/>
              <a:sym typeface="Georgia"/>
            </a:endParaRPr>
          </a:p>
          <a:p>
            <a:pPr indent="0" lvl="0" marL="0" rtl="0" algn="l">
              <a:spcBef>
                <a:spcPts val="1000"/>
              </a:spcBef>
              <a:spcAft>
                <a:spcPts val="0"/>
              </a:spcAft>
              <a:buNone/>
            </a:pPr>
            <a:r>
              <a:rPr lang="en-US">
                <a:solidFill>
                  <a:srgbClr val="AE0940"/>
                </a:solidFill>
                <a:latin typeface="Georgia"/>
                <a:ea typeface="Georgia"/>
                <a:cs typeface="Georgia"/>
                <a:sym typeface="Georgia"/>
              </a:rPr>
              <a:t>*Remember, RIT’s policies are your employment contract.*</a:t>
            </a:r>
            <a:r>
              <a:rPr lang="en-US">
                <a:latin typeface="Georgia"/>
                <a:ea typeface="Georgia"/>
                <a:cs typeface="Georgia"/>
                <a:sym typeface="Georgia"/>
              </a:rPr>
              <a:t> </a:t>
            </a:r>
            <a:endParaRPr>
              <a:latin typeface="Georgia"/>
              <a:ea typeface="Georgia"/>
              <a:cs typeface="Georgia"/>
              <a:sym typeface="Georgia"/>
            </a:endParaRPr>
          </a:p>
          <a:p>
            <a:pPr indent="0" lvl="0" marL="0" rtl="0" algn="l">
              <a:spcBef>
                <a:spcPts val="1000"/>
              </a:spcBef>
              <a:spcAft>
                <a:spcPts val="0"/>
              </a:spcAft>
              <a:buNone/>
            </a:pPr>
            <a:r>
              <a:rPr lang="en-US">
                <a:latin typeface="Georgia"/>
                <a:ea typeface="Georgia"/>
                <a:cs typeface="Georgia"/>
                <a:sym typeface="Georgia"/>
              </a:rPr>
              <a:t>If you are not involved, you are allowing your contract to be rewritten without your consent.</a:t>
            </a:r>
            <a:endParaRPr>
              <a:latin typeface="Georgia"/>
              <a:ea typeface="Georgia"/>
              <a:cs typeface="Georgia"/>
              <a:sym typeface="Georgia"/>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61"/>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457200" lvl="0" marL="0" rtl="0" algn="l">
              <a:lnSpc>
                <a:spcPct val="90000"/>
              </a:lnSpc>
              <a:spcBef>
                <a:spcPts val="0"/>
              </a:spcBef>
              <a:spcAft>
                <a:spcPts val="0"/>
              </a:spcAft>
              <a:buClr>
                <a:srgbClr val="AE0940"/>
              </a:buClr>
              <a:buSzPts val="4000"/>
              <a:buFont typeface="Georgia"/>
              <a:buNone/>
            </a:pPr>
            <a:r>
              <a:rPr lang="en-US"/>
              <a:t>  					</a:t>
            </a:r>
            <a:r>
              <a:rPr lang="en-US" sz="4000">
                <a:solidFill>
                  <a:srgbClr val="AE0940"/>
                </a:solidFill>
                <a:latin typeface="Georgia"/>
                <a:ea typeface="Georgia"/>
                <a:cs typeface="Georgia"/>
                <a:sym typeface="Georgia"/>
              </a:rPr>
              <a:t>The RIT Budget</a:t>
            </a:r>
            <a:endParaRPr sz="4000">
              <a:latin typeface="Georgia"/>
              <a:ea typeface="Georgia"/>
              <a:cs typeface="Georgia"/>
              <a:sym typeface="Georgia"/>
            </a:endParaRPr>
          </a:p>
        </p:txBody>
      </p:sp>
      <p:sp>
        <p:nvSpPr>
          <p:cNvPr id="941" name="Google Shape;941;p61"/>
          <p:cNvSpPr txBox="1"/>
          <p:nvPr>
            <p:ph idx="1" type="body"/>
          </p:nvPr>
        </p:nvSpPr>
        <p:spPr>
          <a:xfrm>
            <a:off x="763000" y="1331850"/>
            <a:ext cx="10515600" cy="4719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1000"/>
              </a:spcBef>
              <a:spcAft>
                <a:spcPts val="0"/>
              </a:spcAft>
              <a:buClr>
                <a:schemeClr val="dk1"/>
              </a:buClr>
              <a:buSzPts val="4000"/>
              <a:buNone/>
            </a:pPr>
            <a:r>
              <a:rPr lang="en-US" sz="9600">
                <a:latin typeface="Georgia"/>
                <a:ea typeface="Georgia"/>
                <a:cs typeface="Georgia"/>
                <a:sym typeface="Georgia"/>
              </a:rPr>
              <a:t>?</a:t>
            </a:r>
            <a:endParaRPr sz="9600">
              <a:latin typeface="Georgia"/>
              <a:ea typeface="Georgia"/>
              <a:cs typeface="Georgia"/>
              <a:sym typeface="Georgia"/>
            </a:endParaRPr>
          </a:p>
        </p:txBody>
      </p:sp>
      <p:sp>
        <p:nvSpPr>
          <p:cNvPr id="942" name="Google Shape;942;p61"/>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43" name="Google Shape;943;p61"/>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44" name="Google Shape;944;p61"/>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45" name="Google Shape;945;p61"/>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62"/>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45720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The Debt</a:t>
            </a:r>
            <a:endParaRPr sz="4000">
              <a:latin typeface="Georgia"/>
              <a:ea typeface="Georgia"/>
              <a:cs typeface="Georgia"/>
              <a:sym typeface="Georgia"/>
            </a:endParaRPr>
          </a:p>
        </p:txBody>
      </p:sp>
      <p:sp>
        <p:nvSpPr>
          <p:cNvPr id="951" name="Google Shape;951;p62"/>
          <p:cNvSpPr txBox="1"/>
          <p:nvPr>
            <p:ph idx="1" type="body"/>
          </p:nvPr>
        </p:nvSpPr>
        <p:spPr>
          <a:xfrm>
            <a:off x="838200" y="1457375"/>
            <a:ext cx="10515600" cy="471958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None/>
            </a:pPr>
            <a:r>
              <a:t/>
            </a:r>
            <a:endParaRPr sz="4000">
              <a:latin typeface="Georgia"/>
              <a:ea typeface="Georgia"/>
              <a:cs typeface="Georgia"/>
              <a:sym typeface="Georgia"/>
            </a:endParaRPr>
          </a:p>
          <a:p>
            <a:pPr indent="0" lvl="0" marL="0" rtl="0" algn="l">
              <a:lnSpc>
                <a:spcPct val="90000"/>
              </a:lnSpc>
              <a:spcBef>
                <a:spcPts val="1000"/>
              </a:spcBef>
              <a:spcAft>
                <a:spcPts val="0"/>
              </a:spcAft>
              <a:buClr>
                <a:schemeClr val="dk1"/>
              </a:buClr>
              <a:buSzPts val="4000"/>
              <a:buNone/>
            </a:pPr>
            <a:r>
              <a:t/>
            </a:r>
            <a:endParaRPr sz="4000">
              <a:latin typeface="Georgia"/>
              <a:ea typeface="Georgia"/>
              <a:cs typeface="Georgia"/>
              <a:sym typeface="Georgia"/>
            </a:endParaRPr>
          </a:p>
          <a:p>
            <a:pPr indent="0" lvl="0" marL="0" rtl="0" algn="l">
              <a:lnSpc>
                <a:spcPct val="90000"/>
              </a:lnSpc>
              <a:spcBef>
                <a:spcPts val="1000"/>
              </a:spcBef>
              <a:spcAft>
                <a:spcPts val="0"/>
              </a:spcAft>
              <a:buClr>
                <a:schemeClr val="dk1"/>
              </a:buClr>
              <a:buSzPts val="4000"/>
              <a:buNone/>
            </a:pPr>
            <a:r>
              <a:rPr lang="en-US" sz="4000">
                <a:latin typeface="Georgia"/>
                <a:ea typeface="Georgia"/>
                <a:cs typeface="Georgia"/>
                <a:sym typeface="Georgia"/>
              </a:rPr>
              <a:t>					</a:t>
            </a:r>
            <a:endParaRPr sz="9600">
              <a:latin typeface="Georgia"/>
              <a:ea typeface="Georgia"/>
              <a:cs typeface="Georgia"/>
              <a:sym typeface="Georgia"/>
            </a:endParaRPr>
          </a:p>
        </p:txBody>
      </p:sp>
      <p:sp>
        <p:nvSpPr>
          <p:cNvPr id="952" name="Google Shape;952;p62"/>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53" name="Google Shape;953;p62"/>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54" name="Google Shape;954;p62"/>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55" name="Google Shape;955;p62"/>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56" name="Google Shape;956;p62"/>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6">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63"/>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962" name="Google Shape;962;p63"/>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963" name="Google Shape;963;p63"/>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964" name="Google Shape;964;p63"/>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eorgia"/>
              <a:ea typeface="Georgia"/>
              <a:cs typeface="Georgia"/>
              <a:sym typeface="Georgia"/>
            </a:endParaRPr>
          </a:p>
        </p:txBody>
      </p:sp>
      <p:sp>
        <p:nvSpPr>
          <p:cNvPr id="965" name="Google Shape;965;p63"/>
          <p:cNvSpPr txBox="1"/>
          <p:nvPr/>
        </p:nvSpPr>
        <p:spPr>
          <a:xfrm>
            <a:off x="838200" y="1331843"/>
            <a:ext cx="10355664" cy="4947037"/>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260"/>
              <a:buFont typeface="Arial"/>
              <a:buNone/>
            </a:pPr>
            <a:r>
              <a:t/>
            </a:r>
            <a:endParaRPr b="0" i="0" sz="1800" u="none" cap="none" strike="noStrike">
              <a:solidFill>
                <a:schemeClr val="dk1"/>
              </a:solidFill>
              <a:latin typeface="Georgia"/>
              <a:ea typeface="Georgia"/>
              <a:cs typeface="Georgia"/>
              <a:sym typeface="Georgia"/>
            </a:endParaRPr>
          </a:p>
        </p:txBody>
      </p:sp>
      <p:graphicFrame>
        <p:nvGraphicFramePr>
          <p:cNvPr id="966" name="Google Shape;966;p63"/>
          <p:cNvGraphicFramePr/>
          <p:nvPr/>
        </p:nvGraphicFramePr>
        <p:xfrm>
          <a:off x="1526750" y="1191299"/>
          <a:ext cx="3000000" cy="3000000"/>
        </p:xfrm>
        <a:graphic>
          <a:graphicData uri="http://schemas.openxmlformats.org/drawingml/2006/table">
            <a:tbl>
              <a:tblPr>
                <a:noFill/>
                <a:tableStyleId>{A58BA230-9C34-4B55-8A6E-AF84B05AD4C9}</a:tableStyleId>
              </a:tblPr>
              <a:tblGrid>
                <a:gridCol w="2054725"/>
                <a:gridCol w="937275"/>
                <a:gridCol w="2209475"/>
                <a:gridCol w="945950"/>
                <a:gridCol w="2028375"/>
                <a:gridCol w="962700"/>
              </a:tblGrid>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FY25</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FY24</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FY23</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Net Long term debt</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$420,973</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Net Long term debt</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$435,391</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Net Long term debt</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$449,297</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Interest expense</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$10,247</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Interest expense</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$10,247</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Interest expense</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$8,578</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r>
              <a:tr h="512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Payments of long-term debt</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$12,182</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Payments of long-term debt</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$11,648</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Payments of long-term debt</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$12,157</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Total long-term debt</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$420,973</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Total long-term debt</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$435,391</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Total long-term debt</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$449,297</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r>
              <a:tr h="512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Schdld. principal payments</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Schdld. principal payments</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Schdld. principal payments</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2026</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$12,544</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2025</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$12,174</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2024</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$11,590</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2027</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$13,047</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2026</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$12,509</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2025</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$12,132</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2028</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highlight>
                            <a:srgbClr val="FFFF00"/>
                          </a:highlight>
                          <a:latin typeface="Georgia"/>
                          <a:ea typeface="Georgia"/>
                          <a:cs typeface="Georgia"/>
                          <a:sym typeface="Georgia"/>
                        </a:rPr>
                        <a:t>$13,258</a:t>
                      </a:r>
                      <a:endParaRPr b="0" i="0" sz="1500" u="none" cap="none" strike="noStrike">
                        <a:solidFill>
                          <a:srgbClr val="000000"/>
                        </a:solidFill>
                        <a:highlight>
                          <a:srgbClr val="FFFF00"/>
                        </a:highlight>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2027</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$13,010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2026</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$12,466</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2029</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$16,465</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2028</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highlight>
                            <a:srgbClr val="FFFF00"/>
                          </a:highlight>
                          <a:latin typeface="Georgia"/>
                          <a:ea typeface="Georgia"/>
                          <a:cs typeface="Georgia"/>
                          <a:sym typeface="Georgia"/>
                        </a:rPr>
                        <a:t>$13,220</a:t>
                      </a:r>
                      <a:endParaRPr b="0" i="0" sz="1500" u="none" cap="none" strike="noStrike">
                        <a:solidFill>
                          <a:srgbClr val="000000"/>
                        </a:solidFill>
                        <a:highlight>
                          <a:srgbClr val="FFFF00"/>
                        </a:highlight>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2027</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$12,984</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2030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highlight>
                            <a:srgbClr val="00FFFF"/>
                          </a:highlight>
                          <a:latin typeface="Georgia"/>
                          <a:ea typeface="Georgia"/>
                          <a:cs typeface="Georgia"/>
                          <a:sym typeface="Georgia"/>
                        </a:rPr>
                        <a:t>$18,051</a:t>
                      </a:r>
                      <a:endParaRPr b="0" i="0" sz="1500" u="none" cap="none" strike="noStrike">
                        <a:solidFill>
                          <a:srgbClr val="000000"/>
                        </a:solidFill>
                        <a:highlight>
                          <a:srgbClr val="00FFFF"/>
                        </a:highlight>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2029</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$16,425</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2028</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highlight>
                            <a:srgbClr val="FFFF00"/>
                          </a:highlight>
                          <a:latin typeface="Georgia"/>
                          <a:ea typeface="Georgia"/>
                          <a:cs typeface="Georgia"/>
                          <a:sym typeface="Georgia"/>
                        </a:rPr>
                        <a:t>$13,220</a:t>
                      </a:r>
                      <a:endParaRPr b="0" i="0" sz="1500" u="none" cap="none" strike="noStrike">
                        <a:solidFill>
                          <a:srgbClr val="000000"/>
                        </a:solidFill>
                        <a:highlight>
                          <a:srgbClr val="FFFF00"/>
                        </a:highlight>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Thereafter</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$316,890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Thereafter</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$334,910</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Thereafter</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$351,335</a:t>
                      </a:r>
                      <a:endParaRPr b="0" i="0" sz="1500" u="none" cap="none" strike="noStrike">
                        <a:solidFill>
                          <a:srgbClr val="000000"/>
                        </a:solidFill>
                        <a:latin typeface="Georgia"/>
                        <a:ea typeface="Georgia"/>
                        <a:cs typeface="Georgia"/>
                        <a:sym typeface="Georgia"/>
                      </a:endParaRPr>
                    </a:p>
                  </a:txBody>
                  <a:tcPr marT="9525" marB="0" marR="9525" marL="9525" anchor="ctr"/>
                </a:tc>
              </a:tr>
              <a:tr h="261475">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c>
                  <a:txBody>
                    <a:bodyPr/>
                    <a:lstStyle/>
                    <a:p>
                      <a:pPr indent="0" lvl="0" marL="0" marR="0" rtl="0" algn="ctr">
                        <a:spcBef>
                          <a:spcPts val="0"/>
                        </a:spcBef>
                        <a:spcAft>
                          <a:spcPts val="0"/>
                        </a:spcAft>
                        <a:buClr>
                          <a:schemeClr val="dk1"/>
                        </a:buClr>
                        <a:buSzPts val="1500"/>
                        <a:buFont typeface="Georgia"/>
                        <a:buNone/>
                      </a:pPr>
                      <a:r>
                        <a:rPr lang="en-US" sz="1500" u="none" cap="none" strike="noStrike">
                          <a:latin typeface="Georgia"/>
                          <a:ea typeface="Georgia"/>
                          <a:cs typeface="Georgia"/>
                          <a:sym typeface="Georgia"/>
                        </a:rPr>
                        <a:t> </a:t>
                      </a:r>
                      <a:endParaRPr b="0" i="0" sz="1500" u="none" cap="none" strike="noStrike">
                        <a:solidFill>
                          <a:srgbClr val="000000"/>
                        </a:solidFill>
                        <a:latin typeface="Georgia"/>
                        <a:ea typeface="Georgia"/>
                        <a:cs typeface="Georgia"/>
                        <a:sym typeface="Georgia"/>
                      </a:endParaRPr>
                    </a:p>
                  </a:txBody>
                  <a:tcPr marT="9525" marB="0" marR="9525" marL="9525" anchor="ctr"/>
                </a:tc>
              </a:tr>
            </a:tbl>
          </a:graphicData>
        </a:graphic>
      </p:graphicFrame>
      <p:sp>
        <p:nvSpPr>
          <p:cNvPr id="967" name="Google Shape;967;p63"/>
          <p:cNvSpPr txBox="1"/>
          <p:nvPr>
            <p:ph type="title"/>
          </p:nvPr>
        </p:nvSpPr>
        <p:spPr>
          <a:xfrm>
            <a:off x="838200" y="365126"/>
            <a:ext cx="10515600" cy="966600"/>
          </a:xfrm>
          <a:prstGeom prst="rect">
            <a:avLst/>
          </a:prstGeom>
          <a:noFill/>
          <a:ln>
            <a:noFill/>
          </a:ln>
        </p:spPr>
        <p:txBody>
          <a:bodyPr anchorCtr="0" anchor="ctr" bIns="45700" lIns="91425" spcFirstLastPara="1" rIns="91425" wrap="square" tIns="45700">
            <a:normAutofit/>
          </a:bodyPr>
          <a:lstStyle/>
          <a:p>
            <a:pPr indent="45720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The Debt</a:t>
            </a:r>
            <a:endParaRPr sz="4000">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5">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64"/>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The Capital Budget (10/25)</a:t>
            </a:r>
            <a:endParaRPr sz="4000">
              <a:latin typeface="Georgia"/>
              <a:ea typeface="Georgia"/>
              <a:cs typeface="Georgia"/>
              <a:sym typeface="Georgia"/>
            </a:endParaRPr>
          </a:p>
        </p:txBody>
      </p:sp>
      <p:sp>
        <p:nvSpPr>
          <p:cNvPr id="973" name="Google Shape;973;p64"/>
          <p:cNvSpPr txBox="1"/>
          <p:nvPr>
            <p:ph idx="1" type="body"/>
          </p:nvPr>
        </p:nvSpPr>
        <p:spPr>
          <a:xfrm>
            <a:off x="838200" y="1457375"/>
            <a:ext cx="10515600" cy="471958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latin typeface="Georgia"/>
              <a:ea typeface="Georgia"/>
              <a:cs typeface="Georgia"/>
              <a:sym typeface="Georgia"/>
            </a:endParaRPr>
          </a:p>
        </p:txBody>
      </p:sp>
      <p:sp>
        <p:nvSpPr>
          <p:cNvPr id="974" name="Google Shape;974;p64"/>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75" name="Google Shape;975;p64"/>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76" name="Google Shape;976;p64"/>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77" name="Google Shape;977;p64"/>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78" name="Google Shape;978;p64"/>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979" name="Google Shape;979;p64"/>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9">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65"/>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The Capital Budget (10/25)</a:t>
            </a:r>
            <a:endParaRPr sz="4000">
              <a:latin typeface="Georgia"/>
              <a:ea typeface="Georgia"/>
              <a:cs typeface="Georgia"/>
              <a:sym typeface="Georgia"/>
            </a:endParaRPr>
          </a:p>
        </p:txBody>
      </p:sp>
      <p:sp>
        <p:nvSpPr>
          <p:cNvPr id="985" name="Google Shape;985;p65"/>
          <p:cNvSpPr txBox="1"/>
          <p:nvPr>
            <p:ph idx="1" type="body"/>
          </p:nvPr>
        </p:nvSpPr>
        <p:spPr>
          <a:xfrm>
            <a:off x="838200" y="1457375"/>
            <a:ext cx="10515600" cy="471958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latin typeface="Georgia"/>
                <a:ea typeface="Georgia"/>
                <a:cs typeface="Georgia"/>
                <a:sym typeface="Georgia"/>
              </a:rPr>
              <a:t>Performing Arts Building		$74.4 million</a:t>
            </a:r>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Tiger Stadium				$30 million</a:t>
            </a:r>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Booth &amp; Gannett AC			$11 million</a:t>
            </a:r>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CHST Occupational Therapy		$5.8 million</a:t>
            </a:r>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Battery Prototyping Center		$2.25 million</a:t>
            </a:r>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TAIT Preserve Classroom		$2.1 million</a:t>
            </a:r>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RIT Certified (100 Park Point)	$1.325 million</a:t>
            </a:r>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Other						$48.639 million</a:t>
            </a:r>
            <a:endParaRPr/>
          </a:p>
        </p:txBody>
      </p:sp>
      <p:sp>
        <p:nvSpPr>
          <p:cNvPr id="986" name="Google Shape;986;p65"/>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87" name="Google Shape;987;p65"/>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88" name="Google Shape;988;p65"/>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89" name="Google Shape;989;p65"/>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90" name="Google Shape;990;p65"/>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991" name="Google Shape;991;p65"/>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66"/>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The Endowment</a:t>
            </a:r>
            <a:endParaRPr sz="4000">
              <a:latin typeface="Georgia"/>
              <a:ea typeface="Georgia"/>
              <a:cs typeface="Georgia"/>
              <a:sym typeface="Georgia"/>
            </a:endParaRPr>
          </a:p>
        </p:txBody>
      </p:sp>
      <p:sp>
        <p:nvSpPr>
          <p:cNvPr id="997" name="Google Shape;997;p66"/>
          <p:cNvSpPr txBox="1"/>
          <p:nvPr>
            <p:ph idx="1" type="body"/>
          </p:nvPr>
        </p:nvSpPr>
        <p:spPr>
          <a:xfrm>
            <a:off x="838200" y="1457375"/>
            <a:ext cx="10515600" cy="471958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t/>
            </a:r>
            <a:endParaRPr sz="2400">
              <a:latin typeface="Georgia"/>
              <a:ea typeface="Georgia"/>
              <a:cs typeface="Georgia"/>
              <a:sym typeface="Georgia"/>
            </a:endParaRPr>
          </a:p>
        </p:txBody>
      </p:sp>
      <p:sp>
        <p:nvSpPr>
          <p:cNvPr id="998" name="Google Shape;998;p66"/>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99" name="Google Shape;999;p66"/>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0" name="Google Shape;1000;p66"/>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1" name="Google Shape;1001;p66"/>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2" name="Google Shape;1002;p66"/>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1003" name="Google Shape;1003;p66"/>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3">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67"/>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The Endowment</a:t>
            </a:r>
            <a:endParaRPr sz="4000">
              <a:latin typeface="Georgia"/>
              <a:ea typeface="Georgia"/>
              <a:cs typeface="Georgia"/>
              <a:sym typeface="Georgia"/>
            </a:endParaRPr>
          </a:p>
        </p:txBody>
      </p:sp>
      <p:sp>
        <p:nvSpPr>
          <p:cNvPr id="1009" name="Google Shape;1009;p67"/>
          <p:cNvSpPr txBox="1"/>
          <p:nvPr>
            <p:ph idx="1" type="body"/>
          </p:nvPr>
        </p:nvSpPr>
        <p:spPr>
          <a:xfrm>
            <a:off x="838200" y="1457375"/>
            <a:ext cx="10515600" cy="471958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2000"/>
              <a:buNone/>
            </a:pPr>
            <a:r>
              <a:rPr lang="en-US" sz="2000">
                <a:latin typeface="Georgia"/>
                <a:ea typeface="Georgia"/>
                <a:cs typeface="Georgia"/>
                <a:sym typeface="Georgia"/>
              </a:rPr>
              <a:t>2016 = $754 million</a:t>
            </a:r>
            <a:endParaRPr/>
          </a:p>
          <a:p>
            <a:pPr indent="0" lvl="0" marL="0" rtl="0" algn="l">
              <a:lnSpc>
                <a:spcPct val="100000"/>
              </a:lnSpc>
              <a:spcBef>
                <a:spcPts val="0"/>
              </a:spcBef>
              <a:spcAft>
                <a:spcPts val="0"/>
              </a:spcAft>
              <a:buClr>
                <a:schemeClr val="dk1"/>
              </a:buClr>
              <a:buSzPts val="2000"/>
              <a:buNone/>
            </a:pPr>
            <a:r>
              <a:rPr lang="en-US" sz="2000">
                <a:latin typeface="Georgia"/>
                <a:ea typeface="Georgia"/>
                <a:cs typeface="Georgia"/>
                <a:sym typeface="Georgia"/>
              </a:rPr>
              <a:t>2025 = $1.475 billion</a:t>
            </a:r>
            <a:endParaRPr/>
          </a:p>
          <a:p>
            <a:pPr indent="0" lvl="0" marL="0" rtl="0" algn="l">
              <a:lnSpc>
                <a:spcPct val="100000"/>
              </a:lnSpc>
              <a:spcBef>
                <a:spcPts val="0"/>
              </a:spcBef>
              <a:spcAft>
                <a:spcPts val="0"/>
              </a:spcAft>
              <a:buClr>
                <a:schemeClr val="dk1"/>
              </a:buClr>
              <a:buSzPts val="2000"/>
              <a:buNone/>
            </a:pPr>
            <a:r>
              <a:t/>
            </a:r>
            <a:endParaRPr sz="2000">
              <a:latin typeface="Georgia"/>
              <a:ea typeface="Georgia"/>
              <a:cs typeface="Georgia"/>
              <a:sym typeface="Georgia"/>
            </a:endParaRPr>
          </a:p>
          <a:p>
            <a:pPr indent="0" lvl="0" marL="0" rtl="0" algn="l">
              <a:lnSpc>
                <a:spcPct val="100000"/>
              </a:lnSpc>
              <a:spcBef>
                <a:spcPts val="0"/>
              </a:spcBef>
              <a:spcAft>
                <a:spcPts val="0"/>
              </a:spcAft>
              <a:buClr>
                <a:schemeClr val="dk1"/>
              </a:buClr>
              <a:buSzPts val="2000"/>
              <a:buNone/>
            </a:pPr>
            <a:r>
              <a:rPr lang="en-US" sz="2000">
                <a:latin typeface="Georgia"/>
                <a:ea typeface="Georgia"/>
                <a:cs typeface="Georgia"/>
                <a:sym typeface="Georgia"/>
              </a:rPr>
              <a:t>Office of University Advancement = 79 positions</a:t>
            </a:r>
            <a:endParaRPr/>
          </a:p>
          <a:p>
            <a:pPr indent="0" lvl="0" marL="0" rtl="0" algn="l">
              <a:lnSpc>
                <a:spcPct val="100000"/>
              </a:lnSpc>
              <a:spcBef>
                <a:spcPts val="0"/>
              </a:spcBef>
              <a:spcAft>
                <a:spcPts val="0"/>
              </a:spcAft>
              <a:buClr>
                <a:schemeClr val="dk1"/>
              </a:buClr>
              <a:buSzPts val="2000"/>
              <a:buNone/>
            </a:pPr>
            <a:r>
              <a:t/>
            </a:r>
            <a:endParaRPr sz="2000">
              <a:latin typeface="Georgia"/>
              <a:ea typeface="Georgia"/>
              <a:cs typeface="Georgia"/>
              <a:sym typeface="Georgia"/>
            </a:endParaRPr>
          </a:p>
          <a:p>
            <a:pPr indent="0" lvl="0" marL="0" rtl="0" algn="l">
              <a:lnSpc>
                <a:spcPct val="100000"/>
              </a:lnSpc>
              <a:spcBef>
                <a:spcPts val="0"/>
              </a:spcBef>
              <a:spcAft>
                <a:spcPts val="0"/>
              </a:spcAft>
              <a:buClr>
                <a:schemeClr val="dk1"/>
              </a:buClr>
              <a:buSzPts val="2000"/>
              <a:buNone/>
            </a:pPr>
            <a:r>
              <a:rPr lang="en-US" sz="2000">
                <a:latin typeface="Georgia"/>
                <a:ea typeface="Georgia"/>
                <a:cs typeface="Georgia"/>
                <a:sym typeface="Georgia"/>
              </a:rPr>
              <a:t>2026 Contribution to Operating = $22.9 million</a:t>
            </a:r>
            <a:endParaRPr/>
          </a:p>
          <a:p>
            <a:pPr indent="0" lvl="0" marL="0" rtl="0" algn="l">
              <a:lnSpc>
                <a:spcPct val="100000"/>
              </a:lnSpc>
              <a:spcBef>
                <a:spcPts val="0"/>
              </a:spcBef>
              <a:spcAft>
                <a:spcPts val="0"/>
              </a:spcAft>
              <a:buClr>
                <a:schemeClr val="dk1"/>
              </a:buClr>
              <a:buSzPts val="2000"/>
              <a:buNone/>
            </a:pPr>
            <a:r>
              <a:t/>
            </a:r>
            <a:endParaRPr sz="2000">
              <a:latin typeface="Georgia"/>
              <a:ea typeface="Georgia"/>
              <a:cs typeface="Georgia"/>
              <a:sym typeface="Georgia"/>
            </a:endParaRPr>
          </a:p>
          <a:p>
            <a:pPr indent="0" lvl="0" marL="0" rtl="0" algn="l">
              <a:lnSpc>
                <a:spcPct val="100000"/>
              </a:lnSpc>
              <a:spcBef>
                <a:spcPts val="0"/>
              </a:spcBef>
              <a:spcAft>
                <a:spcPts val="0"/>
              </a:spcAft>
              <a:buClr>
                <a:schemeClr val="dk1"/>
              </a:buClr>
              <a:buSzPts val="2000"/>
              <a:buNone/>
            </a:pPr>
            <a:r>
              <a:rPr lang="en-US" sz="2000">
                <a:latin typeface="Georgia"/>
                <a:ea typeface="Georgia"/>
                <a:cs typeface="Georgia"/>
                <a:sym typeface="Georgia"/>
              </a:rPr>
              <a:t>5-year average total contribution = 5.25% ($62.9 million)</a:t>
            </a:r>
            <a:endParaRPr/>
          </a:p>
          <a:p>
            <a:pPr indent="0" lvl="0" marL="0" rtl="0" algn="l">
              <a:lnSpc>
                <a:spcPct val="100000"/>
              </a:lnSpc>
              <a:spcBef>
                <a:spcPts val="0"/>
              </a:spcBef>
              <a:spcAft>
                <a:spcPts val="0"/>
              </a:spcAft>
              <a:buClr>
                <a:schemeClr val="dk1"/>
              </a:buClr>
              <a:buSzPts val="2000"/>
              <a:buNone/>
            </a:pPr>
            <a:r>
              <a:rPr lang="en-US" sz="2000">
                <a:latin typeface="Georgia"/>
                <a:ea typeface="Georgia"/>
                <a:cs typeface="Georgia"/>
                <a:sym typeface="Georgia"/>
              </a:rPr>
              <a:t>NYS-authorized percentage = 7%</a:t>
            </a:r>
            <a:endParaRPr/>
          </a:p>
          <a:p>
            <a:pPr indent="0" lvl="0" marL="0" rtl="0" algn="l">
              <a:lnSpc>
                <a:spcPct val="100000"/>
              </a:lnSpc>
              <a:spcBef>
                <a:spcPts val="0"/>
              </a:spcBef>
              <a:spcAft>
                <a:spcPts val="0"/>
              </a:spcAft>
              <a:buClr>
                <a:schemeClr val="dk1"/>
              </a:buClr>
              <a:buSzPts val="2000"/>
              <a:buNone/>
            </a:pPr>
            <a:r>
              <a:t/>
            </a:r>
            <a:endParaRPr sz="2000">
              <a:latin typeface="Georgia"/>
              <a:ea typeface="Georgia"/>
              <a:cs typeface="Georgia"/>
              <a:sym typeface="Georgia"/>
            </a:endParaRPr>
          </a:p>
          <a:p>
            <a:pPr indent="0" lvl="0" marL="0" rtl="0" algn="l">
              <a:lnSpc>
                <a:spcPct val="100000"/>
              </a:lnSpc>
              <a:spcBef>
                <a:spcPts val="0"/>
              </a:spcBef>
              <a:spcAft>
                <a:spcPts val="0"/>
              </a:spcAft>
              <a:buClr>
                <a:schemeClr val="dk1"/>
              </a:buClr>
              <a:buSzPts val="2000"/>
              <a:buNone/>
            </a:pPr>
            <a:r>
              <a:rPr lang="en-US" sz="2000">
                <a:latin typeface="Georgia"/>
                <a:ea typeface="Georgia"/>
                <a:cs typeface="Georgia"/>
                <a:sym typeface="Georgia"/>
              </a:rPr>
              <a:t>3-year appropriation for Marketing &amp; Communication = $15 million</a:t>
            </a:r>
            <a:endParaRPr/>
          </a:p>
        </p:txBody>
      </p:sp>
      <p:sp>
        <p:nvSpPr>
          <p:cNvPr id="1010" name="Google Shape;1010;p67"/>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1" name="Google Shape;1011;p67"/>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2" name="Google Shape;1012;p67"/>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3" name="Google Shape;1013;p67"/>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4" name="Google Shape;1014;p67"/>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1015" name="Google Shape;1015;p67"/>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5">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68"/>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A Case in Point: RIT Certified</a:t>
            </a:r>
            <a:endParaRPr sz="4000">
              <a:latin typeface="Georgia"/>
              <a:ea typeface="Georgia"/>
              <a:cs typeface="Georgia"/>
              <a:sym typeface="Georgia"/>
            </a:endParaRPr>
          </a:p>
        </p:txBody>
      </p:sp>
      <p:sp>
        <p:nvSpPr>
          <p:cNvPr id="1021" name="Google Shape;1021;p68"/>
          <p:cNvSpPr txBox="1"/>
          <p:nvPr>
            <p:ph idx="1" type="body"/>
          </p:nvPr>
        </p:nvSpPr>
        <p:spPr>
          <a:xfrm>
            <a:off x="838200" y="1457375"/>
            <a:ext cx="10515600" cy="471958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1600"/>
              <a:buNone/>
            </a:pPr>
            <a:r>
              <a:t/>
            </a:r>
            <a:endParaRPr sz="1600">
              <a:latin typeface="Georgia"/>
              <a:ea typeface="Georgia"/>
              <a:cs typeface="Georgia"/>
              <a:sym typeface="Georgia"/>
            </a:endParaRPr>
          </a:p>
        </p:txBody>
      </p:sp>
      <p:sp>
        <p:nvSpPr>
          <p:cNvPr id="1022" name="Google Shape;1022;p68"/>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23" name="Google Shape;1023;p68"/>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24" name="Google Shape;1024;p68"/>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25" name="Google Shape;1025;p68"/>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26" name="Google Shape;1026;p68"/>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1027" name="Google Shape;1027;p68"/>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69"/>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A Case in Point: RIT Certified</a:t>
            </a:r>
            <a:endParaRPr sz="4000">
              <a:latin typeface="Georgia"/>
              <a:ea typeface="Georgia"/>
              <a:cs typeface="Georgia"/>
              <a:sym typeface="Georgia"/>
            </a:endParaRPr>
          </a:p>
        </p:txBody>
      </p:sp>
      <p:sp>
        <p:nvSpPr>
          <p:cNvPr id="1033" name="Google Shape;1033;p69"/>
          <p:cNvSpPr txBox="1"/>
          <p:nvPr>
            <p:ph idx="1" type="body"/>
          </p:nvPr>
        </p:nvSpPr>
        <p:spPr>
          <a:xfrm>
            <a:off x="838200" y="1457375"/>
            <a:ext cx="10515600" cy="471958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1600"/>
              <a:buNone/>
            </a:pPr>
            <a:r>
              <a:rPr lang="en-US" sz="1600">
                <a:latin typeface="Georgia"/>
                <a:ea typeface="Georgia"/>
                <a:cs typeface="Georgia"/>
                <a:sym typeface="Georgia"/>
              </a:rPr>
              <a:t>12/9/21: Ian Mortimer came to Academic Senate: </a:t>
            </a:r>
            <a:r>
              <a:rPr i="1" lang="en-US" sz="1600">
                <a:latin typeface="Georgia"/>
                <a:ea typeface="Georgia"/>
                <a:cs typeface="Georgia"/>
                <a:sym typeface="Georgia"/>
              </a:rPr>
              <a:t>“RIT Certified has taken a loan from RIT to build this out on behalf of Academic Affairs. Starting this year, we’ll be producing revenue.”</a:t>
            </a:r>
            <a:endParaRPr sz="1600">
              <a:latin typeface="Georgia"/>
              <a:ea typeface="Georgia"/>
              <a:cs typeface="Georgia"/>
              <a:sym typeface="Georgia"/>
            </a:endParaRPr>
          </a:p>
          <a:p>
            <a:pPr indent="0" lvl="0" marL="0" rtl="0" algn="l">
              <a:lnSpc>
                <a:spcPct val="100000"/>
              </a:lnSpc>
              <a:spcBef>
                <a:spcPts val="0"/>
              </a:spcBef>
              <a:spcAft>
                <a:spcPts val="0"/>
              </a:spcAft>
              <a:buClr>
                <a:schemeClr val="dk1"/>
              </a:buClr>
              <a:buSzPts val="1600"/>
              <a:buNone/>
            </a:pPr>
            <a:r>
              <a:t/>
            </a:r>
            <a:endParaRPr sz="1600">
              <a:latin typeface="Georgia"/>
              <a:ea typeface="Georgia"/>
              <a:cs typeface="Georgia"/>
              <a:sym typeface="Georgia"/>
            </a:endParaRPr>
          </a:p>
          <a:p>
            <a:pPr indent="0" lvl="0" marL="0" rtl="0" algn="l">
              <a:lnSpc>
                <a:spcPct val="100000"/>
              </a:lnSpc>
              <a:spcBef>
                <a:spcPts val="0"/>
              </a:spcBef>
              <a:spcAft>
                <a:spcPts val="0"/>
              </a:spcAft>
              <a:buClr>
                <a:schemeClr val="dk1"/>
              </a:buClr>
              <a:buSzPts val="1600"/>
              <a:buNone/>
            </a:pPr>
            <a:r>
              <a:rPr lang="en-US" sz="1600">
                <a:latin typeface="Georgia"/>
                <a:ea typeface="Georgia"/>
                <a:cs typeface="Georgia"/>
                <a:sym typeface="Georgia"/>
              </a:rPr>
              <a:t>June/22: Beginning of RIT Certified announced</a:t>
            </a:r>
            <a:endParaRPr/>
          </a:p>
          <a:p>
            <a:pPr indent="0" lvl="0" marL="0" rtl="0" algn="l">
              <a:lnSpc>
                <a:spcPct val="100000"/>
              </a:lnSpc>
              <a:spcBef>
                <a:spcPts val="0"/>
              </a:spcBef>
              <a:spcAft>
                <a:spcPts val="0"/>
              </a:spcAft>
              <a:buClr>
                <a:schemeClr val="dk1"/>
              </a:buClr>
              <a:buSzPts val="1600"/>
              <a:buNone/>
            </a:pPr>
            <a:r>
              <a:t/>
            </a:r>
            <a:endParaRPr sz="1600">
              <a:latin typeface="Georgia"/>
              <a:ea typeface="Georgia"/>
              <a:cs typeface="Georgia"/>
              <a:sym typeface="Georgia"/>
            </a:endParaRPr>
          </a:p>
          <a:p>
            <a:pPr indent="0" lvl="0" marL="0" rtl="0" algn="l">
              <a:lnSpc>
                <a:spcPct val="100000"/>
              </a:lnSpc>
              <a:spcBef>
                <a:spcPts val="0"/>
              </a:spcBef>
              <a:spcAft>
                <a:spcPts val="0"/>
              </a:spcAft>
              <a:buClr>
                <a:schemeClr val="dk1"/>
              </a:buClr>
              <a:buSzPts val="1600"/>
              <a:buNone/>
            </a:pPr>
            <a:r>
              <a:rPr lang="en-US" sz="1600">
                <a:latin typeface="Georgia"/>
                <a:ea typeface="Georgia"/>
                <a:cs typeface="Georgia"/>
                <a:sym typeface="Georgia"/>
              </a:rPr>
              <a:t>11/15/22: Mortimer: “There is loan provided by central that requires annual revenue targets to be met.  The excess revenue, after paying back central, funds strategic priorities in Academic Affairs. There is a revenue expectation for the end of this fiscal year, with a small return to AA.  Returns become more sizeable over time.”</a:t>
            </a:r>
            <a:endParaRPr/>
          </a:p>
          <a:p>
            <a:pPr indent="0" lvl="0" marL="0" rtl="0" algn="l">
              <a:lnSpc>
                <a:spcPct val="100000"/>
              </a:lnSpc>
              <a:spcBef>
                <a:spcPts val="0"/>
              </a:spcBef>
              <a:spcAft>
                <a:spcPts val="0"/>
              </a:spcAft>
              <a:buClr>
                <a:schemeClr val="dk1"/>
              </a:buClr>
              <a:buSzPts val="1600"/>
              <a:buNone/>
            </a:pPr>
            <a:r>
              <a:t/>
            </a:r>
            <a:endParaRPr sz="1600">
              <a:latin typeface="Georgia"/>
              <a:ea typeface="Georgia"/>
              <a:cs typeface="Georgia"/>
              <a:sym typeface="Georgia"/>
            </a:endParaRPr>
          </a:p>
          <a:p>
            <a:pPr indent="0" lvl="0" marL="0" rtl="0" algn="l">
              <a:lnSpc>
                <a:spcPct val="100000"/>
              </a:lnSpc>
              <a:spcBef>
                <a:spcPts val="0"/>
              </a:spcBef>
              <a:spcAft>
                <a:spcPts val="0"/>
              </a:spcAft>
              <a:buClr>
                <a:schemeClr val="dk1"/>
              </a:buClr>
              <a:buSzPts val="1600"/>
              <a:buNone/>
            </a:pPr>
            <a:r>
              <a:rPr lang="en-US" sz="1600">
                <a:latin typeface="Georgia"/>
                <a:ea typeface="Georgia"/>
                <a:cs typeface="Georgia"/>
                <a:sym typeface="Georgia"/>
              </a:rPr>
              <a:t>12/22: Ian Mortimer left to head the Golisano Institute for Business, replaced by Dennis DiLorenzo</a:t>
            </a:r>
            <a:endParaRPr/>
          </a:p>
          <a:p>
            <a:pPr indent="0" lvl="0" marL="0" rtl="0" algn="l">
              <a:lnSpc>
                <a:spcPct val="100000"/>
              </a:lnSpc>
              <a:spcBef>
                <a:spcPts val="0"/>
              </a:spcBef>
              <a:spcAft>
                <a:spcPts val="0"/>
              </a:spcAft>
              <a:buClr>
                <a:schemeClr val="dk1"/>
              </a:buClr>
              <a:buSzPts val="1600"/>
              <a:buNone/>
            </a:pPr>
            <a:r>
              <a:t/>
            </a:r>
            <a:endParaRPr sz="1600">
              <a:latin typeface="Georgia"/>
              <a:ea typeface="Georgia"/>
              <a:cs typeface="Georgia"/>
              <a:sym typeface="Georgia"/>
            </a:endParaRPr>
          </a:p>
          <a:p>
            <a:pPr indent="0" lvl="0" marL="0" rtl="0" algn="l">
              <a:lnSpc>
                <a:spcPct val="100000"/>
              </a:lnSpc>
              <a:spcBef>
                <a:spcPts val="0"/>
              </a:spcBef>
              <a:spcAft>
                <a:spcPts val="0"/>
              </a:spcAft>
              <a:buClr>
                <a:schemeClr val="dk1"/>
              </a:buClr>
              <a:buSzPts val="1600"/>
              <a:buNone/>
            </a:pPr>
            <a:r>
              <a:rPr lang="en-US" sz="1600">
                <a:highlight>
                  <a:srgbClr val="FFFF00"/>
                </a:highlight>
                <a:latin typeface="Georgia"/>
                <a:ea typeface="Georgia"/>
                <a:cs typeface="Georgia"/>
                <a:sym typeface="Georgia"/>
              </a:rPr>
              <a:t>11/13/23: Munson meeting w/ Exec Committee: “I’m not sure whether RIT Certified is going to pan out. I’m giving it til the end of this year.</a:t>
            </a:r>
            <a:endParaRPr/>
          </a:p>
          <a:p>
            <a:pPr indent="0" lvl="0" marL="0" rtl="0" algn="l">
              <a:lnSpc>
                <a:spcPct val="100000"/>
              </a:lnSpc>
              <a:spcBef>
                <a:spcPts val="0"/>
              </a:spcBef>
              <a:spcAft>
                <a:spcPts val="0"/>
              </a:spcAft>
              <a:buClr>
                <a:schemeClr val="dk1"/>
              </a:buClr>
              <a:buSzPts val="1600"/>
              <a:buNone/>
            </a:pPr>
            <a:r>
              <a:t/>
            </a:r>
            <a:endParaRPr sz="1600">
              <a:latin typeface="Georgia"/>
              <a:ea typeface="Georgia"/>
              <a:cs typeface="Georgia"/>
              <a:sym typeface="Georgia"/>
            </a:endParaRPr>
          </a:p>
          <a:p>
            <a:pPr indent="0" lvl="0" marL="0" rtl="0" algn="l">
              <a:lnSpc>
                <a:spcPct val="100000"/>
              </a:lnSpc>
              <a:spcBef>
                <a:spcPts val="0"/>
              </a:spcBef>
              <a:spcAft>
                <a:spcPts val="0"/>
              </a:spcAft>
              <a:buClr>
                <a:schemeClr val="dk1"/>
              </a:buClr>
              <a:buSzPts val="1600"/>
              <a:buNone/>
            </a:pPr>
            <a:r>
              <a:rPr lang="en-US" sz="1600">
                <a:latin typeface="Georgia"/>
                <a:ea typeface="Georgia"/>
                <a:cs typeface="Georgia"/>
                <a:sym typeface="Georgia"/>
              </a:rPr>
              <a:t>3/5/25: Rosalie Clemens appointed director</a:t>
            </a:r>
            <a:br>
              <a:rPr lang="en-US" sz="1600">
                <a:latin typeface="Georgia"/>
                <a:ea typeface="Georgia"/>
                <a:cs typeface="Georgia"/>
                <a:sym typeface="Georgia"/>
              </a:rPr>
            </a:br>
            <a:endParaRPr sz="1600">
              <a:latin typeface="Georgia"/>
              <a:ea typeface="Georgia"/>
              <a:cs typeface="Georgia"/>
              <a:sym typeface="Georgia"/>
            </a:endParaRPr>
          </a:p>
          <a:p>
            <a:pPr indent="0" lvl="0" marL="0" rtl="0" algn="l">
              <a:lnSpc>
                <a:spcPct val="100000"/>
              </a:lnSpc>
              <a:spcBef>
                <a:spcPts val="0"/>
              </a:spcBef>
              <a:spcAft>
                <a:spcPts val="0"/>
              </a:spcAft>
              <a:buClr>
                <a:schemeClr val="dk1"/>
              </a:buClr>
              <a:buSzPts val="1600"/>
              <a:buNone/>
            </a:pPr>
            <a:r>
              <a:rPr lang="en-US" sz="1600">
                <a:latin typeface="Georgia"/>
                <a:ea typeface="Georgia"/>
                <a:cs typeface="Georgia"/>
                <a:sym typeface="Georgia"/>
              </a:rPr>
              <a:t>10/26: RIT Certified website lists 16 members, including two associate directors.</a:t>
            </a:r>
            <a:endParaRPr/>
          </a:p>
          <a:p>
            <a:pPr indent="0" lvl="0" marL="0" rtl="0" algn="l">
              <a:lnSpc>
                <a:spcPct val="100000"/>
              </a:lnSpc>
              <a:spcBef>
                <a:spcPts val="0"/>
              </a:spcBef>
              <a:spcAft>
                <a:spcPts val="0"/>
              </a:spcAft>
              <a:buClr>
                <a:schemeClr val="dk1"/>
              </a:buClr>
              <a:buSzPts val="1600"/>
              <a:buNone/>
            </a:pPr>
            <a:r>
              <a:t/>
            </a:r>
            <a:endParaRPr sz="1600">
              <a:latin typeface="Georgia"/>
              <a:ea typeface="Georgia"/>
              <a:cs typeface="Georgia"/>
              <a:sym typeface="Georgia"/>
            </a:endParaRPr>
          </a:p>
        </p:txBody>
      </p:sp>
      <p:sp>
        <p:nvSpPr>
          <p:cNvPr id="1034" name="Google Shape;1034;p69"/>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5" name="Google Shape;1035;p69"/>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6" name="Google Shape;1036;p69"/>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7" name="Google Shape;1037;p69"/>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8" name="Google Shape;1038;p69"/>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1039" name="Google Shape;1039;p69"/>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9">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70"/>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What Can Be Done?</a:t>
            </a:r>
            <a:endParaRPr sz="4000">
              <a:latin typeface="Georgia"/>
              <a:ea typeface="Georgia"/>
              <a:cs typeface="Georgia"/>
              <a:sym typeface="Georgia"/>
            </a:endParaRPr>
          </a:p>
        </p:txBody>
      </p:sp>
      <p:sp>
        <p:nvSpPr>
          <p:cNvPr id="1045" name="Google Shape;1045;p70"/>
          <p:cNvSpPr txBox="1"/>
          <p:nvPr>
            <p:ph idx="1" type="body"/>
          </p:nvPr>
        </p:nvSpPr>
        <p:spPr>
          <a:xfrm>
            <a:off x="838200" y="1457375"/>
            <a:ext cx="10515600" cy="471958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latin typeface="Georgia"/>
              <a:ea typeface="Georgia"/>
              <a:cs typeface="Georgia"/>
              <a:sym typeface="Georgia"/>
            </a:endParaRPr>
          </a:p>
        </p:txBody>
      </p:sp>
      <p:sp>
        <p:nvSpPr>
          <p:cNvPr id="1046" name="Google Shape;1046;p70"/>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47" name="Google Shape;1047;p70"/>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48" name="Google Shape;1048;p70"/>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49" name="Google Shape;1049;p70"/>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50" name="Google Shape;1050;p70"/>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1051" name="Google Shape;1051;p70"/>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sp>
        <p:nvSpPr>
          <p:cNvPr id="1056" name="Google Shape;1056;p72"/>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What Can Be Done?</a:t>
            </a:r>
            <a:endParaRPr sz="4000">
              <a:latin typeface="Georgia"/>
              <a:ea typeface="Georgia"/>
              <a:cs typeface="Georgia"/>
              <a:sym typeface="Georgia"/>
            </a:endParaRPr>
          </a:p>
        </p:txBody>
      </p:sp>
      <p:sp>
        <p:nvSpPr>
          <p:cNvPr id="1057" name="Google Shape;1057;p72"/>
          <p:cNvSpPr txBox="1"/>
          <p:nvPr>
            <p:ph idx="1" type="body"/>
          </p:nvPr>
        </p:nvSpPr>
        <p:spPr>
          <a:xfrm>
            <a:off x="838200" y="1457375"/>
            <a:ext cx="10515600" cy="471958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50000"/>
              </a:lnSpc>
              <a:spcBef>
                <a:spcPts val="0"/>
              </a:spcBef>
              <a:spcAft>
                <a:spcPts val="0"/>
              </a:spcAft>
              <a:buClr>
                <a:schemeClr val="dk1"/>
              </a:buClr>
              <a:buSzPts val="2400"/>
              <a:buNone/>
            </a:pPr>
            <a:r>
              <a:rPr lang="en-US" sz="2400">
                <a:latin typeface="Georgia"/>
                <a:ea typeface="Georgia"/>
                <a:cs typeface="Georgia"/>
                <a:sym typeface="Georgia"/>
              </a:rPr>
              <a:t>	Enhancements to formal faculty governance:</a:t>
            </a:r>
            <a:endParaRPr/>
          </a:p>
          <a:p>
            <a:pPr indent="0" lvl="1" marL="457200" rtl="0" algn="l">
              <a:lnSpc>
                <a:spcPct val="90000"/>
              </a:lnSpc>
              <a:spcBef>
                <a:spcPts val="500"/>
              </a:spcBef>
              <a:spcAft>
                <a:spcPts val="0"/>
              </a:spcAft>
              <a:buClr>
                <a:schemeClr val="dk1"/>
              </a:buClr>
              <a:buSzPts val="2400"/>
              <a:buNone/>
            </a:pPr>
            <a:r>
              <a:rPr lang="en-US">
                <a:latin typeface="Georgia"/>
                <a:ea typeface="Georgia"/>
                <a:cs typeface="Georgia"/>
                <a:sym typeface="Georgia"/>
              </a:rPr>
              <a:t>		</a:t>
            </a:r>
            <a:endParaRPr/>
          </a:p>
          <a:p>
            <a:pPr indent="0" lvl="1" marL="457200" rtl="0" algn="l">
              <a:lnSpc>
                <a:spcPct val="90000"/>
              </a:lnSpc>
              <a:spcBef>
                <a:spcPts val="500"/>
              </a:spcBef>
              <a:spcAft>
                <a:spcPts val="0"/>
              </a:spcAft>
              <a:buClr>
                <a:schemeClr val="dk1"/>
              </a:buClr>
              <a:buSzPts val="2400"/>
              <a:buNone/>
            </a:pPr>
            <a:r>
              <a:rPr lang="en-US">
                <a:latin typeface="Georgia"/>
                <a:ea typeface="Georgia"/>
                <a:cs typeface="Georgia"/>
                <a:sym typeface="Georgia"/>
              </a:rPr>
              <a:t>		• Voting faculty member on the BoT </a:t>
            </a:r>
            <a:endParaRPr/>
          </a:p>
          <a:p>
            <a:pPr indent="0" lvl="1" marL="457200" rtl="0" algn="l">
              <a:lnSpc>
                <a:spcPct val="90000"/>
              </a:lnSpc>
              <a:spcBef>
                <a:spcPts val="500"/>
              </a:spcBef>
              <a:spcAft>
                <a:spcPts val="0"/>
              </a:spcAft>
              <a:buClr>
                <a:schemeClr val="dk1"/>
              </a:buClr>
              <a:buSzPts val="2400"/>
              <a:buNone/>
            </a:pPr>
            <a:r>
              <a:rPr lang="en-US">
                <a:latin typeface="Georgia"/>
                <a:ea typeface="Georgia"/>
                <a:cs typeface="Georgia"/>
                <a:sym typeface="Georgia"/>
              </a:rPr>
              <a:t>		</a:t>
            </a:r>
            <a:endParaRPr/>
          </a:p>
          <a:p>
            <a:pPr indent="0" lvl="1" marL="457200" rtl="0" algn="l">
              <a:lnSpc>
                <a:spcPct val="90000"/>
              </a:lnSpc>
              <a:spcBef>
                <a:spcPts val="500"/>
              </a:spcBef>
              <a:spcAft>
                <a:spcPts val="0"/>
              </a:spcAft>
              <a:buClr>
                <a:schemeClr val="dk1"/>
              </a:buClr>
              <a:buSzPts val="2400"/>
              <a:buNone/>
            </a:pPr>
            <a:r>
              <a:rPr lang="en-US">
                <a:latin typeface="Georgia"/>
                <a:ea typeface="Georgia"/>
                <a:cs typeface="Georgia"/>
                <a:sym typeface="Georgia"/>
              </a:rPr>
              <a:t>		• Take B2 seriously re: budget </a:t>
            </a:r>
            <a:endParaRPr/>
          </a:p>
          <a:p>
            <a:pPr indent="0" lvl="1" marL="457200" rtl="0" algn="l">
              <a:lnSpc>
                <a:spcPct val="90000"/>
              </a:lnSpc>
              <a:spcBef>
                <a:spcPts val="500"/>
              </a:spcBef>
              <a:spcAft>
                <a:spcPts val="0"/>
              </a:spcAft>
              <a:buClr>
                <a:schemeClr val="dk1"/>
              </a:buClr>
              <a:buSzPts val="2400"/>
              <a:buNone/>
            </a:pPr>
            <a:r>
              <a:rPr lang="en-US">
                <a:latin typeface="Georgia"/>
                <a:ea typeface="Georgia"/>
                <a:cs typeface="Georgia"/>
                <a:sym typeface="Georgia"/>
              </a:rPr>
              <a:t>		</a:t>
            </a:r>
            <a:endParaRPr/>
          </a:p>
          <a:p>
            <a:pPr indent="0" lvl="1" marL="457200" rtl="0" algn="l">
              <a:lnSpc>
                <a:spcPct val="90000"/>
              </a:lnSpc>
              <a:spcBef>
                <a:spcPts val="500"/>
              </a:spcBef>
              <a:spcAft>
                <a:spcPts val="0"/>
              </a:spcAft>
              <a:buClr>
                <a:schemeClr val="dk1"/>
              </a:buClr>
              <a:buSzPts val="2400"/>
              <a:buNone/>
            </a:pPr>
            <a:r>
              <a:rPr lang="en-US">
                <a:latin typeface="Georgia"/>
                <a:ea typeface="Georgia"/>
                <a:cs typeface="Georgia"/>
                <a:sym typeface="Georgia"/>
              </a:rPr>
              <a:t>		• Establish a faculty cabinet in the President’s office</a:t>
            </a:r>
            <a:endParaRPr/>
          </a:p>
          <a:p>
            <a:pPr indent="0" lvl="1" marL="457200" rtl="0" algn="l">
              <a:lnSpc>
                <a:spcPct val="90000"/>
              </a:lnSpc>
              <a:spcBef>
                <a:spcPts val="500"/>
              </a:spcBef>
              <a:spcAft>
                <a:spcPts val="0"/>
              </a:spcAft>
              <a:buClr>
                <a:schemeClr val="dk1"/>
              </a:buClr>
              <a:buSzPts val="2400"/>
              <a:buNone/>
            </a:pPr>
            <a:r>
              <a:t/>
            </a:r>
            <a:endParaRPr>
              <a:latin typeface="Georgia"/>
              <a:ea typeface="Georgia"/>
              <a:cs typeface="Georgia"/>
              <a:sym typeface="Georgia"/>
            </a:endParaRPr>
          </a:p>
          <a:p>
            <a:pPr indent="0" lvl="1" marL="457200" rtl="0" algn="l">
              <a:lnSpc>
                <a:spcPct val="90000"/>
              </a:lnSpc>
              <a:spcBef>
                <a:spcPts val="500"/>
              </a:spcBef>
              <a:spcAft>
                <a:spcPts val="0"/>
              </a:spcAft>
              <a:buClr>
                <a:schemeClr val="dk1"/>
              </a:buClr>
              <a:buSzPts val="2400"/>
              <a:buNone/>
            </a:pPr>
            <a:r>
              <a:rPr lang="en-US">
                <a:latin typeface="Georgia"/>
                <a:ea typeface="Georgia"/>
                <a:cs typeface="Georgia"/>
                <a:sym typeface="Georgia"/>
              </a:rPr>
              <a:t>		• College-based compensation committees</a:t>
            </a:r>
            <a:endParaRPr/>
          </a:p>
          <a:p>
            <a:pPr indent="0" lvl="1" marL="457200" rtl="0" algn="l">
              <a:lnSpc>
                <a:spcPct val="90000"/>
              </a:lnSpc>
              <a:spcBef>
                <a:spcPts val="500"/>
              </a:spcBef>
              <a:spcAft>
                <a:spcPts val="0"/>
              </a:spcAft>
              <a:buClr>
                <a:schemeClr val="dk1"/>
              </a:buClr>
              <a:buSzPts val="2400"/>
              <a:buNone/>
            </a:pPr>
            <a:r>
              <a:t/>
            </a:r>
            <a:endParaRPr>
              <a:latin typeface="Georgia"/>
              <a:ea typeface="Georgia"/>
              <a:cs typeface="Georgia"/>
              <a:sym typeface="Georgia"/>
            </a:endParaRPr>
          </a:p>
          <a:p>
            <a:pPr indent="-76200" lvl="0" marL="228600" rtl="0" algn="l">
              <a:lnSpc>
                <a:spcPct val="90000"/>
              </a:lnSpc>
              <a:spcBef>
                <a:spcPts val="1000"/>
              </a:spcBef>
              <a:spcAft>
                <a:spcPts val="0"/>
              </a:spcAft>
              <a:buClr>
                <a:schemeClr val="dk1"/>
              </a:buClr>
              <a:buSzPts val="2400"/>
              <a:buNone/>
            </a:pPr>
            <a:r>
              <a:t/>
            </a:r>
            <a:endParaRPr sz="2400">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t/>
            </a:r>
            <a:endParaRPr>
              <a:latin typeface="Georgia"/>
              <a:ea typeface="Georgia"/>
              <a:cs typeface="Georgia"/>
              <a:sym typeface="Georgia"/>
            </a:endParaRPr>
          </a:p>
        </p:txBody>
      </p:sp>
      <p:sp>
        <p:nvSpPr>
          <p:cNvPr id="1058" name="Google Shape;1058;p72"/>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59" name="Google Shape;1059;p72"/>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0" name="Google Shape;1060;p72"/>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1" name="Google Shape;1061;p72"/>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2" name="Google Shape;1062;p72"/>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1063" name="Google Shape;1063;p72"/>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3">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71"/>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What Can Be Done?</a:t>
            </a:r>
            <a:endParaRPr sz="4000">
              <a:latin typeface="Georgia"/>
              <a:ea typeface="Georgia"/>
              <a:cs typeface="Georgia"/>
              <a:sym typeface="Georgia"/>
            </a:endParaRPr>
          </a:p>
        </p:txBody>
      </p:sp>
      <p:sp>
        <p:nvSpPr>
          <p:cNvPr id="1069" name="Google Shape;1069;p71"/>
          <p:cNvSpPr txBox="1"/>
          <p:nvPr>
            <p:ph idx="1" type="body"/>
          </p:nvPr>
        </p:nvSpPr>
        <p:spPr>
          <a:xfrm>
            <a:off x="838200" y="1457375"/>
            <a:ext cx="10515600" cy="471958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t/>
            </a:r>
            <a:endParaRPr>
              <a:latin typeface="Georgia"/>
              <a:ea typeface="Georgia"/>
              <a:cs typeface="Georgia"/>
              <a:sym typeface="Georgia"/>
            </a:endParaRPr>
          </a:p>
          <a:p>
            <a:pPr indent="0" lvl="0" marL="0" rtl="0" algn="ctr">
              <a:lnSpc>
                <a:spcPct val="90000"/>
              </a:lnSpc>
              <a:spcBef>
                <a:spcPts val="1000"/>
              </a:spcBef>
              <a:spcAft>
                <a:spcPts val="0"/>
              </a:spcAft>
              <a:buClr>
                <a:schemeClr val="dk1"/>
              </a:buClr>
              <a:buSzPts val="2800"/>
              <a:buNone/>
            </a:pPr>
            <a:r>
              <a:t/>
            </a:r>
            <a:endParaRPr>
              <a:latin typeface="Georgia"/>
              <a:ea typeface="Georgia"/>
              <a:cs typeface="Georgia"/>
              <a:sym typeface="Georgia"/>
            </a:endParaRPr>
          </a:p>
          <a:p>
            <a:pPr indent="0" lvl="0" marL="0" rtl="0" algn="l">
              <a:lnSpc>
                <a:spcPct val="90000"/>
              </a:lnSpc>
              <a:spcBef>
                <a:spcPts val="1000"/>
              </a:spcBef>
              <a:spcAft>
                <a:spcPts val="0"/>
              </a:spcAft>
              <a:buClr>
                <a:schemeClr val="dk1"/>
              </a:buClr>
              <a:buSzPts val="2800"/>
              <a:buNone/>
            </a:pPr>
            <a:r>
              <a:rPr lang="en-US">
                <a:latin typeface="Georgia"/>
                <a:ea typeface="Georgia"/>
                <a:cs typeface="Georgia"/>
                <a:sym typeface="Georgia"/>
              </a:rPr>
              <a:t>		Independent Financial Audit</a:t>
            </a:r>
            <a:endParaRPr/>
          </a:p>
          <a:p>
            <a:pPr indent="0" lvl="0" marL="0" rtl="0" algn="l">
              <a:lnSpc>
                <a:spcPct val="90000"/>
              </a:lnSpc>
              <a:spcBef>
                <a:spcPts val="1000"/>
              </a:spcBef>
              <a:spcAft>
                <a:spcPts val="0"/>
              </a:spcAft>
              <a:buClr>
                <a:schemeClr val="dk1"/>
              </a:buClr>
              <a:buSzPts val="2800"/>
              <a:buNone/>
            </a:pPr>
            <a:r>
              <a:t/>
            </a:r>
            <a:endParaRPr>
              <a:latin typeface="Georgia"/>
              <a:ea typeface="Georgia"/>
              <a:cs typeface="Georgia"/>
              <a:sym typeface="Georgia"/>
            </a:endParaRPr>
          </a:p>
        </p:txBody>
      </p:sp>
      <p:sp>
        <p:nvSpPr>
          <p:cNvPr id="1070" name="Google Shape;1070;p71"/>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71" name="Google Shape;1071;p71"/>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72" name="Google Shape;1072;p71"/>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73" name="Google Shape;1073;p71"/>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74" name="Google Shape;1074;p71"/>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73"/>
          <p:cNvSpPr txBox="1"/>
          <p:nvPr>
            <p:ph type="title"/>
          </p:nvPr>
        </p:nvSpPr>
        <p:spPr>
          <a:xfrm>
            <a:off x="838200" y="365126"/>
            <a:ext cx="10515600" cy="9667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E0940"/>
              </a:buClr>
              <a:buSzPts val="4000"/>
              <a:buFont typeface="Georgia"/>
              <a:buNone/>
            </a:pPr>
            <a:r>
              <a:rPr lang="en-US" sz="4000">
                <a:solidFill>
                  <a:srgbClr val="AE0940"/>
                </a:solidFill>
                <a:latin typeface="Georgia"/>
                <a:ea typeface="Georgia"/>
                <a:cs typeface="Georgia"/>
                <a:sym typeface="Georgia"/>
              </a:rPr>
              <a:t>			What Can Be Done?</a:t>
            </a:r>
            <a:endParaRPr sz="4000">
              <a:latin typeface="Georgia"/>
              <a:ea typeface="Georgia"/>
              <a:cs typeface="Georgia"/>
              <a:sym typeface="Georgia"/>
            </a:endParaRPr>
          </a:p>
        </p:txBody>
      </p:sp>
      <p:sp>
        <p:nvSpPr>
          <p:cNvPr id="1080" name="Google Shape;1080;p73"/>
          <p:cNvSpPr txBox="1"/>
          <p:nvPr>
            <p:ph idx="1" type="body"/>
          </p:nvPr>
        </p:nvSpPr>
        <p:spPr>
          <a:xfrm>
            <a:off x="885088" y="1331843"/>
            <a:ext cx="10515600" cy="471958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latin typeface="Georgia"/>
              <a:ea typeface="Georgia"/>
              <a:cs typeface="Georgia"/>
              <a:sym typeface="Georgia"/>
            </a:endParaRPr>
          </a:p>
          <a:p>
            <a:pPr indent="0" lvl="0" marL="0" rtl="0" algn="l">
              <a:lnSpc>
                <a:spcPct val="150000"/>
              </a:lnSpc>
              <a:spcBef>
                <a:spcPts val="0"/>
              </a:spcBef>
              <a:spcAft>
                <a:spcPts val="0"/>
              </a:spcAft>
              <a:buClr>
                <a:schemeClr val="dk1"/>
              </a:buClr>
              <a:buSzPts val="2000"/>
              <a:buNone/>
            </a:pPr>
            <a:r>
              <a:rPr lang="en-US" sz="2000">
                <a:latin typeface="Georgia"/>
                <a:ea typeface="Georgia"/>
                <a:cs typeface="Georgia"/>
                <a:sym typeface="Georgia"/>
              </a:rPr>
              <a:t>	</a:t>
            </a:r>
            <a:endParaRPr/>
          </a:p>
          <a:p>
            <a:pPr indent="0" lvl="1" marL="457200" rtl="0" algn="l">
              <a:lnSpc>
                <a:spcPct val="150000"/>
              </a:lnSpc>
              <a:spcBef>
                <a:spcPts val="0"/>
              </a:spcBef>
              <a:spcAft>
                <a:spcPts val="0"/>
              </a:spcAft>
              <a:buClr>
                <a:schemeClr val="dk1"/>
              </a:buClr>
              <a:buSzPts val="1600"/>
              <a:buNone/>
            </a:pPr>
            <a:r>
              <a:rPr lang="en-US" sz="1600">
                <a:latin typeface="Georgia"/>
                <a:ea typeface="Georgia"/>
                <a:cs typeface="Georgia"/>
                <a:sym typeface="Georgia"/>
              </a:rPr>
              <a:t>				</a:t>
            </a:r>
            <a:r>
              <a:rPr lang="en-US" sz="2800">
                <a:latin typeface="Georgia"/>
                <a:ea typeface="Georgia"/>
                <a:cs typeface="Georgia"/>
                <a:sym typeface="Georgia"/>
              </a:rPr>
              <a:t>Other?</a:t>
            </a:r>
            <a:endParaRPr/>
          </a:p>
          <a:p>
            <a:pPr indent="-50800" lvl="0" marL="228600" rtl="0" algn="l">
              <a:lnSpc>
                <a:spcPct val="90000"/>
              </a:lnSpc>
              <a:spcBef>
                <a:spcPts val="1000"/>
              </a:spcBef>
              <a:spcAft>
                <a:spcPts val="0"/>
              </a:spcAft>
              <a:buClr>
                <a:schemeClr val="dk1"/>
              </a:buClr>
              <a:buSzPts val="2800"/>
              <a:buNone/>
            </a:pPr>
            <a:r>
              <a:t/>
            </a:r>
            <a:endParaRPr>
              <a:latin typeface="Georgia"/>
              <a:ea typeface="Georgia"/>
              <a:cs typeface="Georgia"/>
              <a:sym typeface="Georgia"/>
            </a:endParaRPr>
          </a:p>
        </p:txBody>
      </p:sp>
      <p:sp>
        <p:nvSpPr>
          <p:cNvPr id="1081" name="Google Shape;1081;p73"/>
          <p:cNvSpPr/>
          <p:nvPr/>
        </p:nvSpPr>
        <p:spPr>
          <a:xfrm>
            <a:off x="6917635" y="5297073"/>
            <a:ext cx="5274366" cy="1572072"/>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82" name="Google Shape;1082;p73"/>
          <p:cNvSpPr/>
          <p:nvPr/>
        </p:nvSpPr>
        <p:spPr>
          <a:xfrm rot="-5400000">
            <a:off x="8685477" y="2019633"/>
            <a:ext cx="5535430" cy="1477618"/>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83" name="Google Shape;1083;p73"/>
          <p:cNvSpPr/>
          <p:nvPr/>
        </p:nvSpPr>
        <p:spPr>
          <a:xfrm flipH="1" rot="5400000">
            <a:off x="-2831972" y="2822701"/>
            <a:ext cx="6502146" cy="838199"/>
          </a:xfrm>
          <a:prstGeom prst="triangle">
            <a:avLst>
              <a:gd fmla="val 100000" name="adj"/>
            </a:avLst>
          </a:prstGeom>
          <a:solidFill>
            <a:srgbClr val="F371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84" name="Google Shape;1084;p73"/>
          <p:cNvSpPr/>
          <p:nvPr/>
        </p:nvSpPr>
        <p:spPr>
          <a:xfrm flipH="1">
            <a:off x="0" y="6182139"/>
            <a:ext cx="7156174" cy="712305"/>
          </a:xfrm>
          <a:prstGeom prst="triangle">
            <a:avLst>
              <a:gd fmla="val 100000" name="adj"/>
            </a:avLst>
          </a:prstGeom>
          <a:solidFill>
            <a:srgbClr val="C034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85" name="Google Shape;1085;p73"/>
          <p:cNvSpPr txBox="1"/>
          <p:nvPr/>
        </p:nvSpPr>
        <p:spPr>
          <a:xfrm>
            <a:off x="838199" y="365126"/>
            <a:ext cx="9702521" cy="1046232"/>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00000"/>
              </a:lnSpc>
              <a:spcBef>
                <a:spcPts val="0"/>
              </a:spcBef>
              <a:spcAft>
                <a:spcPts val="0"/>
              </a:spcAft>
              <a:buClr>
                <a:schemeClr val="dk1"/>
              </a:buClr>
              <a:buSzPct val="100000"/>
              <a:buFont typeface="Calibri"/>
              <a:buNone/>
            </a:pPr>
            <a:r>
              <a:t/>
            </a:r>
            <a:endParaRPr b="0" i="0" sz="4400" u="none" cap="none" strike="noStrike">
              <a:solidFill>
                <a:srgbClr val="AE0940"/>
              </a:solidFill>
              <a:latin typeface="Georgia"/>
              <a:ea typeface="Georgia"/>
              <a:cs typeface="Georgia"/>
              <a:sym typeface="Georgia"/>
            </a:endParaRPr>
          </a:p>
        </p:txBody>
      </p:sp>
      <p:sp>
        <p:nvSpPr>
          <p:cNvPr id="1086" name="Google Shape;1086;p73"/>
          <p:cNvSpPr txBox="1"/>
          <p:nvPr/>
        </p:nvSpPr>
        <p:spPr>
          <a:xfrm>
            <a:off x="838200" y="1858945"/>
            <a:ext cx="10355664" cy="44199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37136"/>
              </a:buClr>
              <a:buSzPts val="196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6">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2026-08-17T18:48:46Z</dcterms:created>
  <dc:creator>Microsoft Office User</dc:creator>
</cp:coreProperties>
</file>